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56" r:id="rId3"/>
    <p:sldId id="362" r:id="rId4"/>
    <p:sldId id="364" r:id="rId5"/>
    <p:sldId id="298" r:id="rId6"/>
    <p:sldId id="365" r:id="rId7"/>
    <p:sldId id="313" r:id="rId8"/>
    <p:sldId id="300" r:id="rId9"/>
    <p:sldId id="301" r:id="rId10"/>
    <p:sldId id="334" r:id="rId11"/>
    <p:sldId id="352" r:id="rId12"/>
    <p:sldId id="302" r:id="rId13"/>
    <p:sldId id="303" r:id="rId14"/>
    <p:sldId id="335" r:id="rId15"/>
    <p:sldId id="317" r:id="rId16"/>
    <p:sldId id="318" r:id="rId17"/>
    <p:sldId id="320" r:id="rId18"/>
    <p:sldId id="346" r:id="rId19"/>
    <p:sldId id="308" r:id="rId20"/>
    <p:sldId id="309" r:id="rId21"/>
    <p:sldId id="319" r:id="rId22"/>
    <p:sldId id="310" r:id="rId23"/>
    <p:sldId id="305" r:id="rId24"/>
    <p:sldId id="279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8" autoAdjust="0"/>
    <p:restoredTop sz="90986" autoAdjust="0"/>
  </p:normalViewPr>
  <p:slideViewPr>
    <p:cSldViewPr>
      <p:cViewPr varScale="1">
        <p:scale>
          <a:sx n="54" d="100"/>
          <a:sy n="54" d="100"/>
        </p:scale>
        <p:origin x="19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62FE686-2262-4D74-9680-0BE2F33E92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195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03AA289-0CF8-477F-9A42-993A049F3E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652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3AA289-0CF8-477F-9A42-993A049F3EE9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524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25.3.2014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4CE32-1CA2-48B4-BFCE-B82D2EE7E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3E23-86A4-4749-8FB6-ED15E1CEC1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44DCB-04F8-4BCC-B542-D1476EACA2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655BD-1C1F-43E4-A279-3360E67BF036}" type="datetimeFigureOut">
              <a:rPr lang="de-DE"/>
              <a:pPr>
                <a:defRPr/>
              </a:pPr>
              <a:t>21.05.2024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72D27-B3B5-48EB-A8EB-79D3F7D1272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566E7-B6AB-4B61-90FD-B1C16325801D}" type="datetimeFigureOut">
              <a:rPr lang="de-DE"/>
              <a:pPr>
                <a:defRPr/>
              </a:pPr>
              <a:t>21.05.2024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0198B-569D-419C-A1AE-1C780690F96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CEC0D-1655-426A-AE4E-A257C8448A05}" type="datetimeFigureOut">
              <a:rPr lang="de-DE"/>
              <a:pPr>
                <a:defRPr/>
              </a:pPr>
              <a:t>21.05.2024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71631-EDFE-4982-9B2B-CF338DFB5BE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83A5B-4945-4E4D-A925-73BF70DC01A8}" type="datetimeFigureOut">
              <a:rPr lang="de-DE"/>
              <a:pPr>
                <a:defRPr/>
              </a:pPr>
              <a:t>21.05.2024</a:t>
            </a:fld>
            <a:endParaRPr lang="de-DE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277B-04FA-410F-ADD2-823A94D81B8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23D77-85D1-4122-B64D-076A37C23D46}" type="datetimeFigureOut">
              <a:rPr lang="de-DE"/>
              <a:pPr>
                <a:defRPr/>
              </a:pPr>
              <a:t>21.05.2024</a:t>
            </a:fld>
            <a:endParaRPr lang="de-DE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14565-766E-410F-94D7-252125DCF6E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90A82-E3AE-4E99-B271-FD07C8527A4D}" type="datetimeFigureOut">
              <a:rPr lang="de-DE"/>
              <a:pPr>
                <a:defRPr/>
              </a:pPr>
              <a:t>21.05.2024</a:t>
            </a:fld>
            <a:endParaRPr lang="de-DE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2642-F1B0-46A8-9173-AB42C6BCC1C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6C137-0E3F-4B30-85FC-294888EC05C6}" type="datetimeFigureOut">
              <a:rPr lang="de-DE"/>
              <a:pPr>
                <a:defRPr/>
              </a:pPr>
              <a:t>21.05.2024</a:t>
            </a:fld>
            <a:endParaRPr lang="de-DE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5323-BD1D-428B-921B-5EA964C800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39A6-FCC2-4FE0-86F6-3D2E6E221C4A}" type="datetimeFigureOut">
              <a:rPr lang="de-DE"/>
              <a:pPr>
                <a:defRPr/>
              </a:pPr>
              <a:t>21.05.2024</a:t>
            </a:fld>
            <a:endParaRPr lang="de-DE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933A8-216D-4E07-A7B6-CB883788742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71EC9-06EC-4DAB-AC97-26C31A058B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6B507-BEEE-4C09-90D6-E4F5C626066F}" type="datetimeFigureOut">
              <a:rPr lang="de-DE"/>
              <a:pPr>
                <a:defRPr/>
              </a:pPr>
              <a:t>21.05.2024</a:t>
            </a:fld>
            <a:endParaRPr lang="de-DE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17D9E-3914-4361-B05D-F046D94F344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149E2-5CEE-41B6-B216-73CFBC613141}" type="datetimeFigureOut">
              <a:rPr lang="de-DE"/>
              <a:pPr>
                <a:defRPr/>
              </a:pPr>
              <a:t>21.05.2024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93E-F4B8-4D8A-8623-E25FF63A456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89FD0-79B8-40EE-972D-760CC35BF535}" type="datetimeFigureOut">
              <a:rPr lang="de-DE"/>
              <a:pPr>
                <a:defRPr/>
              </a:pPr>
              <a:t>21.05.2024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4D629-EBA2-4E9E-B8F4-3F974AAB344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5FD04-3442-46D4-A116-00479B5349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84D93-4CC8-4AB6-8638-D370344E25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0ABE2-0037-4B27-8D50-C1DE7CB22C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02ABC-5A7A-4A98-8706-7A28EA8E88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E1B4B-FD93-4869-815B-77C5843165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65746-1878-4CB0-9FC3-3F9A94A27E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DB027-E08F-4400-927E-1CF3C59E0A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926475-202B-4F1A-A101-23E3E56A0B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24A242-276F-4DFA-B4D7-0DFCF1E5590B}" type="datetimeFigureOut">
              <a:rPr lang="de-DE"/>
              <a:pPr>
                <a:defRPr/>
              </a:pPr>
              <a:t>21.05.2024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3D6C16-5A4D-4D53-ADF0-2F6CD7597B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pavelperoutka@seznam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611188" y="2315040"/>
            <a:ext cx="77755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25000"/>
              </a:lnSpc>
            </a:pPr>
            <a:endParaRPr lang="cs-CZ" altLang="cs-CZ" sz="2400" b="1" dirty="0">
              <a:latin typeface="Verdana" pitchFamily="34" charset="0"/>
            </a:endParaRPr>
          </a:p>
          <a:p>
            <a:pPr algn="ctr">
              <a:lnSpc>
                <a:spcPct val="125000"/>
              </a:lnSpc>
            </a:pPr>
            <a:endParaRPr lang="cs-CZ" altLang="cs-CZ" sz="2400" b="1" dirty="0">
              <a:latin typeface="Verdana" pitchFamily="34" charset="0"/>
            </a:endParaRPr>
          </a:p>
          <a:p>
            <a:pPr algn="ctr">
              <a:lnSpc>
                <a:spcPct val="125000"/>
              </a:lnSpc>
            </a:pPr>
            <a:endParaRPr lang="cs-CZ" altLang="cs-CZ" sz="2400" b="1" dirty="0">
              <a:latin typeface="Verdana" pitchFamily="34" charset="0"/>
            </a:endParaRPr>
          </a:p>
          <a:p>
            <a:pPr algn="ctr">
              <a:lnSpc>
                <a:spcPct val="125000"/>
              </a:lnSpc>
            </a:pPr>
            <a:endParaRPr lang="cs-CZ" altLang="cs-CZ" sz="2400" b="1" dirty="0">
              <a:latin typeface="Verdana" pitchFamily="34" charset="0"/>
            </a:endParaRPr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612775" y="5943600"/>
            <a:ext cx="80629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de-DE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Cenotvorba v oboru vodovodů a kanalizací</a:t>
            </a:r>
          </a:p>
          <a:p>
            <a:pPr marL="0" indent="0">
              <a:buNone/>
            </a:pPr>
            <a:r>
              <a:rPr lang="cs-CZ" dirty="0"/>
              <a:t>                      pro veřejnou potřebu</a:t>
            </a:r>
          </a:p>
          <a:p>
            <a:pPr marL="0" indent="0">
              <a:buNone/>
            </a:pPr>
            <a:r>
              <a:rPr lang="cs-CZ" dirty="0"/>
              <a:t>      </a:t>
            </a:r>
          </a:p>
          <a:p>
            <a:pPr marL="0" indent="0">
              <a:buNone/>
            </a:pPr>
            <a:r>
              <a:rPr lang="cs-CZ" dirty="0"/>
              <a:t>  </a:t>
            </a:r>
          </a:p>
          <a:p>
            <a:pPr>
              <a:buNone/>
            </a:pPr>
            <a:r>
              <a:rPr lang="cs-CZ" dirty="0"/>
              <a:t> 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Kutná Hora                           4.6.2024         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E79607-7FA4-15F3-D0FF-14BDA7C98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Cenotvorba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294C7D-168B-20F0-D09A-8C710BF4E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Vyrovnávací kalkulace</a:t>
            </a:r>
          </a:p>
          <a:p>
            <a:r>
              <a:rPr lang="cs-CZ" sz="1600" dirty="0"/>
              <a:t>Obsahuje </a:t>
            </a:r>
            <a:r>
              <a:rPr lang="cs-CZ" sz="1600" dirty="0" err="1"/>
              <a:t>skut.upl.ek.opr.náklady</a:t>
            </a:r>
            <a:r>
              <a:rPr lang="cs-CZ" sz="1600" dirty="0"/>
              <a:t> + uplatněný zisk dle </a:t>
            </a:r>
            <a:r>
              <a:rPr lang="cs-CZ" sz="1600" dirty="0" err="1"/>
              <a:t>cen.předpisů</a:t>
            </a:r>
            <a:r>
              <a:rPr lang="cs-CZ" sz="1600" dirty="0"/>
              <a:t> a </a:t>
            </a:r>
            <a:r>
              <a:rPr lang="cs-CZ" sz="1600" dirty="0" err="1"/>
              <a:t>skut.množství</a:t>
            </a:r>
            <a:r>
              <a:rPr lang="cs-CZ" sz="1600" dirty="0"/>
              <a:t> vody</a:t>
            </a:r>
          </a:p>
          <a:p>
            <a:r>
              <a:rPr lang="cs-CZ" sz="1600" dirty="0"/>
              <a:t>Problematika dohadných položek aktivních(viz stanovisko MF)</a:t>
            </a:r>
          </a:p>
          <a:p>
            <a:r>
              <a:rPr lang="cs-CZ" sz="1600" dirty="0"/>
              <a:t>Zisk </a:t>
            </a:r>
            <a:r>
              <a:rPr lang="cs-CZ" sz="1600" dirty="0" err="1"/>
              <a:t>maxim.dle</a:t>
            </a:r>
            <a:r>
              <a:rPr lang="cs-CZ" sz="1600" dirty="0"/>
              <a:t> bodu 5 tohoto výměru</a:t>
            </a:r>
          </a:p>
          <a:p>
            <a:r>
              <a:rPr lang="cs-CZ" sz="1600" dirty="0"/>
              <a:t>Vyrovnání  - pokud je kladný rozdíl mezi součinem </a:t>
            </a:r>
            <a:r>
              <a:rPr lang="cs-CZ" sz="1600" dirty="0" err="1"/>
              <a:t>skut.upl.ceny</a:t>
            </a:r>
            <a:r>
              <a:rPr lang="cs-CZ" sz="1600" dirty="0"/>
              <a:t> a skut .faktur. vody a součinem ceny vypočtené z </a:t>
            </a:r>
            <a:r>
              <a:rPr lang="cs-CZ" sz="1600" dirty="0" err="1"/>
              <a:t>uskut.ek.opr.nákladů</a:t>
            </a:r>
            <a:r>
              <a:rPr lang="cs-CZ" sz="1600" dirty="0"/>
              <a:t> ,vyrovnávacích položek z </a:t>
            </a:r>
            <a:r>
              <a:rPr lang="cs-CZ" sz="1600" dirty="0" err="1"/>
              <a:t>minul.období</a:t>
            </a:r>
            <a:r>
              <a:rPr lang="cs-CZ" sz="1600" dirty="0"/>
              <a:t> a </a:t>
            </a:r>
            <a:r>
              <a:rPr lang="cs-CZ" sz="1600" dirty="0" err="1"/>
              <a:t>uplat.výše</a:t>
            </a:r>
            <a:r>
              <a:rPr lang="cs-CZ" sz="1600" dirty="0"/>
              <a:t> zisku z </a:t>
            </a:r>
            <a:r>
              <a:rPr lang="cs-CZ" sz="1600" dirty="0" err="1"/>
              <a:t>vyrov.kalkulace</a:t>
            </a:r>
            <a:r>
              <a:rPr lang="cs-CZ" sz="1600" dirty="0"/>
              <a:t> a </a:t>
            </a:r>
            <a:r>
              <a:rPr lang="cs-CZ" sz="1600" dirty="0" err="1"/>
              <a:t>skut.faktur.množství</a:t>
            </a:r>
            <a:r>
              <a:rPr lang="cs-CZ" sz="1600" dirty="0"/>
              <a:t> vody z </a:t>
            </a:r>
            <a:r>
              <a:rPr lang="cs-CZ" sz="1600" dirty="0" err="1"/>
              <a:t>vyr.kalkul</a:t>
            </a:r>
            <a:r>
              <a:rPr lang="cs-CZ" sz="1600" dirty="0"/>
              <a:t>.</a:t>
            </a:r>
          </a:p>
          <a:p>
            <a:r>
              <a:rPr lang="cs-CZ" sz="1600" dirty="0"/>
              <a:t>Pokud tento rozdíl je vyšší než 10% vztažený ke </a:t>
            </a:r>
            <a:r>
              <a:rPr lang="cs-CZ" sz="1600" dirty="0" err="1"/>
              <a:t>skut.ÚVN</a:t>
            </a:r>
            <a:r>
              <a:rPr lang="cs-CZ" sz="1600" dirty="0"/>
              <a:t> je nutno jej vrátit odběratelům do konce roku t+1,pokud pod 10% tak promítnout snížením do kalkulace t+2</a:t>
            </a:r>
          </a:p>
          <a:p>
            <a:r>
              <a:rPr lang="cs-CZ" sz="1600" dirty="0"/>
              <a:t>Pokud změna provozovatele  - možno závazek na něj převést – nutno smluvně a převedení peněžních prostředků</a:t>
            </a:r>
          </a:p>
          <a:p>
            <a:r>
              <a:rPr lang="cs-CZ" sz="1600" dirty="0"/>
              <a:t>Při změně počtu kalkulací rozpočítat tuto </a:t>
            </a:r>
            <a:r>
              <a:rPr lang="cs-CZ" sz="1600" dirty="0" err="1"/>
              <a:t>vyrovnávací.položku</a:t>
            </a:r>
            <a:r>
              <a:rPr lang="cs-CZ" sz="1600" dirty="0"/>
              <a:t> do nově sestavovaných kalkulací </a:t>
            </a:r>
            <a:r>
              <a:rPr lang="cs-CZ" sz="1600" dirty="0" err="1"/>
              <a:t>např.podle</a:t>
            </a:r>
            <a:r>
              <a:rPr lang="cs-CZ" sz="1600" dirty="0"/>
              <a:t> množství vody(např. při  rozšíření počtu kalkulací na předanou vodu)</a:t>
            </a:r>
          </a:p>
          <a:p>
            <a:endParaRPr lang="cs-CZ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50972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</a:t>
            </a:r>
            <a:r>
              <a:rPr lang="cs-CZ" sz="2400" dirty="0"/>
              <a:t>Cenový výměr č.03/VODA/2022</a:t>
            </a:r>
          </a:p>
          <a:p>
            <a:pPr marL="0" indent="0">
              <a:buNone/>
            </a:pPr>
            <a:r>
              <a:rPr lang="cs-CZ" sz="1600" dirty="0"/>
              <a:t> -    negativní vymezení </a:t>
            </a:r>
            <a:r>
              <a:rPr lang="cs-CZ" sz="1600" dirty="0" err="1"/>
              <a:t>ek.opr.nákladů</a:t>
            </a:r>
            <a:r>
              <a:rPr lang="cs-CZ" sz="1600" dirty="0"/>
              <a:t>(demonstrativní) – těmi nejsou </a:t>
            </a:r>
            <a:r>
              <a:rPr lang="cs-CZ" sz="1600" dirty="0">
                <a:solidFill>
                  <a:srgbClr val="FF0000"/>
                </a:solidFill>
              </a:rPr>
              <a:t>zejména:…….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      např. náklady na obchod. značku -  judikát NSS1 As 432/2017-44,jako ENN již na 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      semináři MF v roce 2009, odstupné x max. ve výši dle „zákoníku </a:t>
            </a:r>
            <a:r>
              <a:rPr lang="cs-CZ" sz="1600" dirty="0" err="1">
                <a:solidFill>
                  <a:srgbClr val="FF0000"/>
                </a:solidFill>
              </a:rPr>
              <a:t>práce,ne</a:t>
            </a:r>
            <a:r>
              <a:rPr lang="cs-CZ" sz="1600" dirty="0">
                <a:solidFill>
                  <a:srgbClr val="FF0000"/>
                </a:solidFill>
              </a:rPr>
              <a:t> dle „ZDP“</a:t>
            </a:r>
          </a:p>
          <a:p>
            <a:pPr marL="0" indent="0">
              <a:buNone/>
            </a:pPr>
            <a:r>
              <a:rPr lang="cs-CZ" sz="1600" dirty="0"/>
              <a:t>- </a:t>
            </a:r>
            <a:r>
              <a:rPr lang="cs-CZ" sz="1600" dirty="0">
                <a:solidFill>
                  <a:srgbClr val="FF0000"/>
                </a:solidFill>
              </a:rPr>
              <a:t>    </a:t>
            </a:r>
            <a:r>
              <a:rPr lang="cs-CZ" sz="1600" dirty="0">
                <a:solidFill>
                  <a:schemeClr val="accent4"/>
                </a:solidFill>
              </a:rPr>
              <a:t>do ceny nelze zahrnovat náklady vynaložené na jinou než regulovanou činnost             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accent4"/>
                </a:solidFill>
              </a:rPr>
              <a:t>      (</a:t>
            </a:r>
            <a:r>
              <a:rPr lang="cs-CZ" sz="1600" dirty="0" err="1">
                <a:solidFill>
                  <a:schemeClr val="accent4"/>
                </a:solidFill>
              </a:rPr>
              <a:t>bezodtok.jímky,dešťové</a:t>
            </a:r>
            <a:r>
              <a:rPr lang="cs-CZ" sz="1600" dirty="0">
                <a:solidFill>
                  <a:schemeClr val="accent4"/>
                </a:solidFill>
              </a:rPr>
              <a:t> </a:t>
            </a:r>
            <a:r>
              <a:rPr lang="cs-CZ" sz="1600" dirty="0" err="1">
                <a:solidFill>
                  <a:schemeClr val="accent4"/>
                </a:solidFill>
              </a:rPr>
              <a:t>kanalizace,mob.operátoři</a:t>
            </a:r>
            <a:r>
              <a:rPr lang="cs-CZ" sz="1600" dirty="0">
                <a:solidFill>
                  <a:schemeClr val="accent4"/>
                </a:solidFill>
              </a:rPr>
              <a:t>), </a:t>
            </a:r>
            <a:r>
              <a:rPr lang="cs-CZ" sz="1600" dirty="0">
                <a:solidFill>
                  <a:srgbClr val="FF0000"/>
                </a:solidFill>
              </a:rPr>
              <a:t>neplatí pro MVE,KGJ na ČOV,</a:t>
            </a:r>
            <a:endParaRPr lang="cs-CZ" sz="1600" dirty="0">
              <a:solidFill>
                <a:schemeClr val="accent4"/>
              </a:solidFill>
            </a:endParaRPr>
          </a:p>
          <a:p>
            <a:pPr>
              <a:buFontTx/>
              <a:buChar char="-"/>
            </a:pPr>
            <a:r>
              <a:rPr lang="cs-CZ" sz="1600" dirty="0">
                <a:solidFill>
                  <a:schemeClr val="accent4"/>
                </a:solidFill>
              </a:rPr>
              <a:t>poskytování kalkulací kupujícímu x </a:t>
            </a:r>
            <a:r>
              <a:rPr lang="cs-CZ" sz="1600" dirty="0" err="1">
                <a:solidFill>
                  <a:schemeClr val="accent4"/>
                </a:solidFill>
              </a:rPr>
              <a:t>obchod.tajemství</a:t>
            </a:r>
            <a:r>
              <a:rPr lang="cs-CZ" sz="1600" dirty="0">
                <a:solidFill>
                  <a:schemeClr val="accent4"/>
                </a:solidFill>
              </a:rPr>
              <a:t> x svobodný přístup k informacím – sankce, </a:t>
            </a:r>
            <a:r>
              <a:rPr lang="cs-CZ" sz="1600" dirty="0" err="1">
                <a:solidFill>
                  <a:schemeClr val="accent4"/>
                </a:solidFill>
              </a:rPr>
              <a:t>obsah.náplň</a:t>
            </a:r>
            <a:r>
              <a:rPr lang="cs-CZ" sz="1600" dirty="0">
                <a:solidFill>
                  <a:schemeClr val="accent4"/>
                </a:solidFill>
              </a:rPr>
              <a:t> dle č.19a,</a:t>
            </a:r>
          </a:p>
          <a:p>
            <a:pPr>
              <a:buFontTx/>
              <a:buChar char="-"/>
            </a:pPr>
            <a:r>
              <a:rPr lang="cs-CZ" sz="1600" dirty="0">
                <a:solidFill>
                  <a:schemeClr val="accent4"/>
                </a:solidFill>
              </a:rPr>
              <a:t>poplatky za vypouštění odpadních vod(odklady úplat- soudní rozhodnutí),</a:t>
            </a:r>
          </a:p>
          <a:p>
            <a:pPr>
              <a:buFontTx/>
              <a:buChar char="-"/>
            </a:pPr>
            <a:r>
              <a:rPr lang="cs-CZ" sz="1600" dirty="0">
                <a:solidFill>
                  <a:schemeClr val="accent4"/>
                </a:solidFill>
              </a:rPr>
              <a:t>náklady na „</a:t>
            </a:r>
            <a:r>
              <a:rPr lang="cs-CZ" sz="1600" dirty="0" err="1">
                <a:solidFill>
                  <a:schemeClr val="accent4"/>
                </a:solidFill>
              </a:rPr>
              <a:t>vnitročinnosti</a:t>
            </a:r>
            <a:r>
              <a:rPr lang="cs-CZ" sz="1600" dirty="0">
                <a:solidFill>
                  <a:schemeClr val="accent4"/>
                </a:solidFill>
              </a:rPr>
              <a:t>“(</a:t>
            </a:r>
            <a:r>
              <a:rPr lang="cs-CZ" sz="1600" dirty="0" err="1">
                <a:solidFill>
                  <a:schemeClr val="accent4"/>
                </a:solidFill>
              </a:rPr>
              <a:t>laboratoře,doprava,atd</a:t>
            </a:r>
            <a:r>
              <a:rPr lang="cs-CZ" sz="1600" dirty="0">
                <a:solidFill>
                  <a:schemeClr val="accent4"/>
                </a:solidFill>
              </a:rPr>
              <a:t>.)bez zisku x </a:t>
            </a:r>
            <a:r>
              <a:rPr lang="cs-CZ" sz="1600" b="1" dirty="0">
                <a:solidFill>
                  <a:schemeClr val="accent4"/>
                </a:solidFill>
              </a:rPr>
              <a:t>kalkulace na </a:t>
            </a:r>
            <a:r>
              <a:rPr lang="cs-CZ" sz="1600" b="1" dirty="0" err="1">
                <a:solidFill>
                  <a:schemeClr val="accent4"/>
                </a:solidFill>
              </a:rPr>
              <a:t>před.vodu</a:t>
            </a:r>
            <a:r>
              <a:rPr lang="cs-CZ" sz="1600" b="1" dirty="0">
                <a:solidFill>
                  <a:schemeClr val="accent4"/>
                </a:solidFill>
              </a:rPr>
              <a:t> - </a:t>
            </a:r>
            <a:r>
              <a:rPr lang="cs-CZ" sz="1600" dirty="0">
                <a:solidFill>
                  <a:schemeClr val="accent4"/>
                </a:solidFill>
              </a:rPr>
              <a:t>v rámci jedné účetní jednotky(</a:t>
            </a:r>
            <a:r>
              <a:rPr lang="cs-CZ" sz="1600" dirty="0" err="1">
                <a:solidFill>
                  <a:schemeClr val="accent4"/>
                </a:solidFill>
              </a:rPr>
              <a:t>samost.kalkulace</a:t>
            </a:r>
            <a:r>
              <a:rPr lang="cs-CZ" sz="1600" dirty="0">
                <a:solidFill>
                  <a:schemeClr val="accent4"/>
                </a:solidFill>
              </a:rPr>
              <a:t> a smlouva –pak zisk )</a:t>
            </a:r>
          </a:p>
          <a:p>
            <a:pPr>
              <a:buFontTx/>
              <a:buChar char="-"/>
            </a:pPr>
            <a:r>
              <a:rPr lang="cs-CZ" sz="1600" dirty="0">
                <a:solidFill>
                  <a:schemeClr val="accent4"/>
                </a:solidFill>
              </a:rPr>
              <a:t>bod 7 –odkaz na OPŽP – přílohy č.7 resp.č.6  - </a:t>
            </a:r>
            <a:r>
              <a:rPr lang="cs-CZ" sz="1600" dirty="0" err="1">
                <a:solidFill>
                  <a:schemeClr val="accent4"/>
                </a:solidFill>
              </a:rPr>
              <a:t>vyjímka</a:t>
            </a:r>
            <a:r>
              <a:rPr lang="cs-CZ" sz="1600" dirty="0">
                <a:solidFill>
                  <a:schemeClr val="accent4"/>
                </a:solidFill>
              </a:rPr>
              <a:t> x srovnej se ZFM  </a:t>
            </a:r>
          </a:p>
          <a:p>
            <a:pPr>
              <a:buFontTx/>
              <a:buChar char="-"/>
            </a:pPr>
            <a:r>
              <a:rPr lang="cs-CZ" sz="1600" dirty="0">
                <a:solidFill>
                  <a:schemeClr val="accent4"/>
                </a:solidFill>
              </a:rPr>
              <a:t>odměny členům </a:t>
            </a:r>
            <a:r>
              <a:rPr lang="cs-CZ" sz="1600" dirty="0" err="1">
                <a:solidFill>
                  <a:schemeClr val="accent4"/>
                </a:solidFill>
              </a:rPr>
              <a:t>statutár.orgánů</a:t>
            </a:r>
            <a:r>
              <a:rPr lang="cs-CZ" sz="1600" dirty="0">
                <a:solidFill>
                  <a:schemeClr val="accent4"/>
                </a:solidFill>
              </a:rPr>
              <a:t>- nově jako EON !!!! X odměny až na valné hromadě?</a:t>
            </a:r>
          </a:p>
          <a:p>
            <a:pPr>
              <a:buFontTx/>
              <a:buChar char="-"/>
            </a:pPr>
            <a:r>
              <a:rPr lang="cs-CZ" sz="1600" dirty="0">
                <a:solidFill>
                  <a:schemeClr val="accent4"/>
                </a:solidFill>
              </a:rPr>
              <a:t>„</a:t>
            </a:r>
            <a:r>
              <a:rPr lang="cs-CZ" sz="1600" dirty="0" err="1">
                <a:solidFill>
                  <a:schemeClr val="accent4"/>
                </a:solidFill>
              </a:rPr>
              <a:t>dvojsložka</a:t>
            </a:r>
            <a:r>
              <a:rPr lang="cs-CZ" sz="1600" dirty="0">
                <a:solidFill>
                  <a:schemeClr val="accent4"/>
                </a:solidFill>
              </a:rPr>
              <a:t>“ – „pevná část“ pro konečné odběratele do 15% z „tržeb“, u předané vody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accent4"/>
                </a:solidFill>
              </a:rPr>
              <a:t>      do 30% z „</a:t>
            </a:r>
            <a:r>
              <a:rPr lang="cs-CZ" sz="1600" dirty="0" err="1">
                <a:solidFill>
                  <a:schemeClr val="accent4"/>
                </a:solidFill>
              </a:rPr>
              <a:t>tržeb“,limit</a:t>
            </a:r>
            <a:r>
              <a:rPr lang="cs-CZ" sz="1600" dirty="0">
                <a:solidFill>
                  <a:schemeClr val="accent4"/>
                </a:solidFill>
              </a:rPr>
              <a:t> platí i pro </a:t>
            </a:r>
            <a:r>
              <a:rPr lang="cs-CZ" sz="1600" dirty="0" err="1">
                <a:solidFill>
                  <a:schemeClr val="accent4"/>
                </a:solidFill>
              </a:rPr>
              <a:t>skutečnost,sledovat</a:t>
            </a:r>
            <a:r>
              <a:rPr lang="cs-CZ" sz="1600" dirty="0">
                <a:solidFill>
                  <a:schemeClr val="accent4"/>
                </a:solidFill>
              </a:rPr>
              <a:t> pevnou složku v účetnictví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accent4"/>
                </a:solidFill>
              </a:rPr>
              <a:t>      </a:t>
            </a:r>
          </a:p>
          <a:p>
            <a:pPr>
              <a:buFontTx/>
              <a:buChar char="-"/>
            </a:pPr>
            <a:endParaRPr lang="cs-CZ" sz="16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accent4"/>
                </a:solidFill>
              </a:rPr>
              <a:t>   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accent4"/>
                </a:solidFill>
              </a:rPr>
              <a:t>    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33267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</a:t>
            </a:r>
            <a:r>
              <a:rPr lang="cs-CZ" sz="2400" dirty="0"/>
              <a:t>Výpočet zisku</a:t>
            </a:r>
          </a:p>
          <a:p>
            <a:pPr marL="0" indent="0">
              <a:buNone/>
            </a:pPr>
            <a:r>
              <a:rPr lang="cs-CZ" sz="2400" dirty="0"/>
              <a:t>     </a:t>
            </a:r>
            <a:r>
              <a:rPr lang="cs-CZ" sz="1800" b="1" i="1" dirty="0">
                <a:solidFill>
                  <a:srgbClr val="FF0000"/>
                </a:solidFill>
              </a:rPr>
              <a:t>Zásadní změna ve výpočtu zisku dle bodu 5 cenového výměru</a:t>
            </a:r>
          </a:p>
          <a:p>
            <a:pPr marL="0" indent="0">
              <a:buNone/>
            </a:pPr>
            <a:r>
              <a:rPr lang="cs-CZ" sz="1800" b="1" i="1" dirty="0">
                <a:solidFill>
                  <a:srgbClr val="FF0000"/>
                </a:solidFill>
              </a:rPr>
              <a:t>    -  zisk je odvozen od reprodukční hodnoty majetku(VÚME)</a:t>
            </a:r>
            <a:endParaRPr lang="cs-CZ" sz="1800" dirty="0"/>
          </a:p>
          <a:p>
            <a:pPr marL="0" indent="0">
              <a:buNone/>
            </a:pPr>
            <a:r>
              <a:rPr lang="cs-CZ" sz="1600" dirty="0"/>
              <a:t>     - za přiměřený zisk ve věcně usměrňovaných cenách podle §2 odst.7 </a:t>
            </a:r>
            <a:r>
              <a:rPr lang="cs-CZ" sz="1600" dirty="0" err="1"/>
              <a:t>písm.b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       zákona o cenách se považuje zisk odpovídající </a:t>
            </a:r>
            <a:r>
              <a:rPr lang="cs-CZ" sz="1600" b="1" dirty="0"/>
              <a:t>obvyklému</a:t>
            </a:r>
            <a:r>
              <a:rPr lang="cs-CZ" sz="1600" dirty="0"/>
              <a:t> </a:t>
            </a:r>
            <a:r>
              <a:rPr lang="cs-CZ" sz="1600" b="1" dirty="0"/>
              <a:t>zisku dlouhodobě </a:t>
            </a:r>
          </a:p>
          <a:p>
            <a:pPr marL="0" indent="0">
              <a:buNone/>
            </a:pPr>
            <a:r>
              <a:rPr lang="cs-CZ" sz="1600" dirty="0"/>
              <a:t>       </a:t>
            </a:r>
            <a:r>
              <a:rPr lang="cs-CZ" sz="1600" b="1" dirty="0"/>
              <a:t>dosahovanému při srovnatelných ekonomických činnostech, který zajišťuje</a:t>
            </a:r>
          </a:p>
          <a:p>
            <a:pPr marL="0" indent="0">
              <a:buNone/>
            </a:pPr>
            <a:r>
              <a:rPr lang="cs-CZ" sz="1600" b="1" dirty="0"/>
              <a:t>       přiměřenou návratnost použitého kapitálu v přiměřeném časovém obdob</a:t>
            </a:r>
            <a:r>
              <a:rPr lang="cs-CZ" sz="1600" dirty="0"/>
              <a:t>í,</a:t>
            </a:r>
          </a:p>
          <a:p>
            <a:pPr marL="0" indent="0">
              <a:buNone/>
            </a:pPr>
            <a:r>
              <a:rPr lang="cs-CZ" sz="1600" dirty="0"/>
              <a:t>    -  do roku 2021 definice ve vazbě na návratnost „ návratnost vloženého kapitálu“</a:t>
            </a:r>
            <a:endParaRPr lang="cs-CZ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600" dirty="0"/>
              <a:t>    -  bylo  zrušeno ustanovení o celkovém přiměřeném zisku(prokazování potřebného</a:t>
            </a:r>
          </a:p>
          <a:p>
            <a:pPr marL="0" indent="0">
              <a:buNone/>
            </a:pPr>
            <a:r>
              <a:rPr lang="cs-CZ" sz="1600" dirty="0"/>
              <a:t>       zisku v absolutních hodnotách  - mj. na pořízení </a:t>
            </a:r>
            <a:r>
              <a:rPr lang="cs-CZ" sz="1600" dirty="0" err="1"/>
              <a:t>HIM,NHIM,dividendy</a:t>
            </a:r>
            <a:r>
              <a:rPr lang="cs-CZ" sz="1600" dirty="0"/>
              <a:t> </a:t>
            </a:r>
          </a:p>
          <a:p>
            <a:pPr marL="0" indent="0">
              <a:buNone/>
            </a:pPr>
            <a:r>
              <a:rPr lang="cs-CZ" sz="1600" dirty="0"/>
              <a:t>    - </a:t>
            </a:r>
            <a:r>
              <a:rPr lang="cs-CZ" sz="1600" b="1" dirty="0"/>
              <a:t> meziroční nárůst na m3  </a:t>
            </a:r>
            <a:r>
              <a:rPr lang="cs-CZ" sz="1600" dirty="0"/>
              <a:t>- max.1.07,posuzuje se plán proti plánu</a:t>
            </a:r>
          </a:p>
          <a:p>
            <a:pPr marL="0" indent="0">
              <a:buNone/>
            </a:pPr>
            <a:r>
              <a:rPr lang="cs-CZ" sz="1600" dirty="0"/>
              <a:t>       (plánovaný zisk/plánované m3), </a:t>
            </a:r>
            <a:r>
              <a:rPr lang="cs-CZ" sz="1600" b="1" dirty="0"/>
              <a:t>nezaměňovat se skutečným ziskem !!!!!</a:t>
            </a:r>
          </a:p>
          <a:p>
            <a:pPr marL="0" indent="0">
              <a:buNone/>
            </a:pPr>
            <a:r>
              <a:rPr lang="cs-CZ" sz="1600" b="1" dirty="0"/>
              <a:t>       problémy s nízkým ziskovým koeficientem z minulého období !!!!!</a:t>
            </a:r>
          </a:p>
          <a:p>
            <a:pPr marL="0" indent="0">
              <a:buNone/>
            </a:pPr>
            <a:r>
              <a:rPr lang="cs-CZ" sz="1600" b="1" dirty="0"/>
              <a:t>   </a:t>
            </a:r>
          </a:p>
          <a:p>
            <a:pPr marL="0" indent="0">
              <a:buNone/>
            </a:pPr>
            <a:r>
              <a:rPr lang="cs-CZ" sz="1600" b="1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527392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2FA85-E2CC-41BC-93AD-84D27A947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/>
              <a:t>Cenotvorba</a:t>
            </a:r>
            <a:endParaRPr lang="en-GB" sz="1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CC948-8050-4BC5-980A-6EA7E3949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Pachtovné:</a:t>
            </a:r>
          </a:p>
          <a:p>
            <a:pPr marL="0" indent="0">
              <a:buNone/>
            </a:pPr>
            <a:r>
              <a:rPr lang="cs-CZ" sz="1800" dirty="0"/>
              <a:t>   - v cenovém výměru pro rok 2022 vymezeno pod bodem 3 </a:t>
            </a:r>
            <a:r>
              <a:rPr lang="cs-CZ" sz="1800" dirty="0" err="1"/>
              <a:t>písm.b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   - za správnost pachtovného zodpovídá „</a:t>
            </a:r>
            <a:r>
              <a:rPr lang="cs-CZ" sz="1800" b="1" dirty="0"/>
              <a:t>prodávající</a:t>
            </a:r>
            <a:r>
              <a:rPr lang="cs-CZ" sz="1800" dirty="0"/>
              <a:t>“(dříve propachtovatel) </a:t>
            </a:r>
          </a:p>
          <a:p>
            <a:pPr marL="0" indent="0">
              <a:buNone/>
            </a:pPr>
            <a:r>
              <a:rPr lang="cs-CZ" sz="1800" dirty="0"/>
              <a:t>     musel by se totiž rozšířit okruh kontrolovaných subjektů resp. by se musel  </a:t>
            </a:r>
          </a:p>
          <a:p>
            <a:pPr marL="0" indent="0">
              <a:buNone/>
            </a:pPr>
            <a:r>
              <a:rPr lang="cs-CZ" sz="1800" dirty="0"/>
              <a:t>     rozšířit okruh regulovaných služeb(odpovědnost možno smluvně  přenést)</a:t>
            </a:r>
          </a:p>
          <a:p>
            <a:pPr marL="0" indent="0">
              <a:buNone/>
            </a:pPr>
            <a:r>
              <a:rPr lang="cs-CZ" sz="1800" dirty="0"/>
              <a:t>  -  problematika pachtu (průkazná </a:t>
            </a:r>
            <a:r>
              <a:rPr lang="cs-CZ" sz="1800" dirty="0" err="1"/>
              <a:t>evidence,nezneužít</a:t>
            </a:r>
            <a:r>
              <a:rPr lang="cs-CZ" sz="1800" dirty="0"/>
              <a:t> výhodnější postavení)</a:t>
            </a:r>
          </a:p>
          <a:p>
            <a:pPr marL="0" indent="0">
              <a:buNone/>
            </a:pPr>
            <a:r>
              <a:rPr lang="cs-CZ" sz="1800" dirty="0"/>
              <a:t>  -  tvorba: </a:t>
            </a:r>
            <a:r>
              <a:rPr lang="cs-CZ" sz="1800" dirty="0" err="1"/>
              <a:t>odpisy,obnova,režie</a:t>
            </a:r>
            <a:r>
              <a:rPr lang="cs-CZ" sz="1800" dirty="0"/>
              <a:t>  a </a:t>
            </a:r>
            <a:r>
              <a:rPr lang="cs-CZ" sz="1800" dirty="0" err="1"/>
              <a:t>přim.zisk</a:t>
            </a:r>
            <a:r>
              <a:rPr lang="cs-CZ" sz="1800" dirty="0"/>
              <a:t> (ne duplicitně), zisk - odvozen z </a:t>
            </a:r>
          </a:p>
          <a:p>
            <a:pPr marL="0" indent="0">
              <a:buNone/>
            </a:pPr>
            <a:r>
              <a:rPr lang="cs-CZ" sz="1800" dirty="0"/>
              <a:t>     hodnoty dle </a:t>
            </a:r>
            <a:r>
              <a:rPr lang="cs-CZ" sz="1800" dirty="0" err="1"/>
              <a:t>VÚME,obnovující</a:t>
            </a:r>
            <a:r>
              <a:rPr lang="cs-CZ" sz="1800" dirty="0"/>
              <a:t> opravy-posouzení ve vazbě na daň z příjmu</a:t>
            </a:r>
          </a:p>
          <a:p>
            <a:pPr marL="0" indent="0">
              <a:buNone/>
            </a:pPr>
            <a:r>
              <a:rPr lang="cs-CZ" sz="1800" dirty="0"/>
              <a:t>  -  průkazná evidence o tvorbě a čerpání nájmu x křížové financování</a:t>
            </a:r>
          </a:p>
          <a:p>
            <a:pPr marL="0" indent="0">
              <a:buNone/>
            </a:pPr>
            <a:r>
              <a:rPr lang="cs-CZ" sz="1800" dirty="0"/>
              <a:t>  -  u složky „obnova“ vytvářet </a:t>
            </a:r>
            <a:r>
              <a:rPr lang="cs-CZ" sz="1800" dirty="0" err="1"/>
              <a:t>fin.rezervu,ta</a:t>
            </a:r>
            <a:r>
              <a:rPr lang="cs-CZ" sz="1800" dirty="0"/>
              <a:t> se převádí při změně majitele</a:t>
            </a:r>
          </a:p>
          <a:p>
            <a:pPr marL="0" indent="0">
              <a:buNone/>
            </a:pPr>
            <a:r>
              <a:rPr lang="cs-CZ" sz="1800" dirty="0"/>
              <a:t>  -  do pachtu možno zahrnout i úroky z úvěrů na financování obnovy či </a:t>
            </a:r>
            <a:r>
              <a:rPr lang="cs-CZ" sz="1800" b="1" dirty="0"/>
              <a:t>rozvoje</a:t>
            </a:r>
          </a:p>
          <a:p>
            <a:pPr marL="0" indent="0">
              <a:buNone/>
            </a:pPr>
            <a:r>
              <a:rPr lang="cs-CZ" sz="1800" b="1" dirty="0"/>
              <a:t>     (úroky z </a:t>
            </a:r>
            <a:r>
              <a:rPr lang="cs-CZ" sz="1800" b="1" dirty="0" err="1"/>
              <a:t>ůvěrů</a:t>
            </a:r>
            <a:r>
              <a:rPr lang="cs-CZ" sz="1800" b="1" dirty="0"/>
              <a:t> na rozvoj  - viz příloha č.19a)</a:t>
            </a:r>
          </a:p>
          <a:p>
            <a:pPr marL="0" indent="0">
              <a:buNone/>
            </a:pPr>
            <a:r>
              <a:rPr lang="cs-CZ" sz="1800" dirty="0"/>
              <a:t>  -  nesprávná alokace nájemného(mezi vodným a stočným)</a:t>
            </a:r>
          </a:p>
          <a:p>
            <a:pPr marL="0" indent="0">
              <a:buNone/>
            </a:pPr>
            <a:r>
              <a:rPr lang="cs-CZ" sz="1800" dirty="0"/>
              <a:t>  -  zisk v pachtovném </a:t>
            </a:r>
            <a:r>
              <a:rPr lang="cs-CZ" sz="1800" dirty="0" err="1"/>
              <a:t>resp.hodnota</a:t>
            </a:r>
            <a:r>
              <a:rPr lang="cs-CZ" sz="1800" dirty="0"/>
              <a:t> pro meziroční nárůst –ziskový koeficient  </a:t>
            </a:r>
          </a:p>
          <a:p>
            <a:pPr marL="0" indent="0">
              <a:buNone/>
            </a:pPr>
            <a:r>
              <a:rPr lang="cs-CZ" sz="1800" dirty="0"/>
              <a:t>     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69253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019C1-659D-47D1-8CFD-D9DE43BA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817" y="160337"/>
            <a:ext cx="8229600" cy="1143000"/>
          </a:xfrm>
        </p:spPr>
        <p:txBody>
          <a:bodyPr/>
          <a:lstStyle/>
          <a:p>
            <a:r>
              <a:rPr lang="cs-CZ" sz="3200" dirty="0"/>
              <a:t>cenotvorba</a:t>
            </a:r>
            <a:endParaRPr lang="en-GB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908098-C7DE-4144-A05C-A7756ED8C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47" y="980728"/>
            <a:ext cx="8229600" cy="4525963"/>
          </a:xfrm>
        </p:spPr>
        <p:txBody>
          <a:bodyPr/>
          <a:lstStyle/>
          <a:p>
            <a:r>
              <a:rPr lang="cs-CZ" sz="2000" dirty="0"/>
              <a:t>V novele vyhlášky.č.428/2001 </a:t>
            </a:r>
            <a:r>
              <a:rPr lang="cs-CZ" sz="2000" dirty="0" err="1"/>
              <a:t>Sb</a:t>
            </a:r>
            <a:r>
              <a:rPr lang="cs-CZ" sz="2000" dirty="0"/>
              <a:t> -  přetrvává nesprávný pohled na kalkulace, příloha č.19a(obsahová náplň kalkulačních položek) </a:t>
            </a:r>
          </a:p>
          <a:p>
            <a:r>
              <a:rPr lang="cs-CZ" sz="2000" dirty="0"/>
              <a:t>Voda fakturovaná pitná – množství vody dodané v daném roce, i když je fakturována v roce následujícím ,obdobně i voda </a:t>
            </a:r>
            <a:r>
              <a:rPr lang="cs-CZ" sz="2000" dirty="0" err="1"/>
              <a:t>fakt.odpadní,ve</a:t>
            </a:r>
            <a:r>
              <a:rPr lang="cs-CZ" sz="2000" dirty="0"/>
              <a:t> vyrovnávací kalkulaci odchylky dohadné položky x</a:t>
            </a:r>
          </a:p>
          <a:p>
            <a:pPr marL="0" indent="0">
              <a:buNone/>
            </a:pPr>
            <a:r>
              <a:rPr lang="cs-CZ" sz="2000" dirty="0"/>
              <a:t>     promítnout do ř.7</a:t>
            </a:r>
          </a:p>
          <a:p>
            <a:r>
              <a:rPr lang="cs-CZ" sz="2000" dirty="0"/>
              <a:t>nesprávná definice –voda </a:t>
            </a:r>
            <a:r>
              <a:rPr lang="cs-CZ" sz="2000" dirty="0" err="1"/>
              <a:t>spotř.v</a:t>
            </a:r>
            <a:r>
              <a:rPr lang="cs-CZ" sz="2000" dirty="0"/>
              <a:t> </a:t>
            </a:r>
            <a:r>
              <a:rPr lang="cs-CZ" sz="2000" dirty="0" err="1"/>
              <a:t>provoz.střediscích</a:t>
            </a:r>
            <a:r>
              <a:rPr lang="cs-CZ" sz="2000" dirty="0"/>
              <a:t> – vede k </a:t>
            </a:r>
            <a:r>
              <a:rPr lang="cs-CZ" sz="2000" b="1" dirty="0"/>
              <a:t>porušení cenových předpisů!!!!!</a:t>
            </a:r>
          </a:p>
          <a:p>
            <a:r>
              <a:rPr lang="cs-CZ" sz="2000" dirty="0"/>
              <a:t>Přetrvává nesprávný výklad „vlastní spotřeby vody“, odkaz na </a:t>
            </a:r>
            <a:r>
              <a:rPr lang="cs-CZ" sz="2000" dirty="0" err="1"/>
              <a:t>statist</a:t>
            </a:r>
            <a:r>
              <a:rPr lang="cs-CZ" sz="2000" dirty="0"/>
              <a:t>. výkaz VH8b – 01  - pouze voda spotřebovaná pro zabezpečení funkčnosti vodovodu </a:t>
            </a:r>
          </a:p>
        </p:txBody>
      </p:sp>
    </p:spTree>
    <p:extLst>
      <p:ext uri="{BB962C8B-B14F-4D97-AF65-F5344CB8AC3E}">
        <p14:creationId xmlns:p14="http://schemas.microsoft.com/office/powerpoint/2010/main" val="1628691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5BC8D-6440-4371-9649-2E9A47DE8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cenotvorba</a:t>
            </a:r>
            <a:endParaRPr lang="en-GB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6D4889-4F26-474E-8A84-02BBDB7C8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Tvorba ceny vody předané pitné  a vody odpadní převzaté</a:t>
            </a:r>
          </a:p>
          <a:p>
            <a:pPr marL="0" indent="0">
              <a:buNone/>
            </a:pPr>
            <a:r>
              <a:rPr lang="cs-CZ" sz="2000" dirty="0"/>
              <a:t>      i tyto </a:t>
            </a:r>
            <a:r>
              <a:rPr lang="cs-CZ" sz="2000" b="1" dirty="0"/>
              <a:t>„</a:t>
            </a:r>
            <a:r>
              <a:rPr lang="cs-CZ" sz="2000" b="1" dirty="0" err="1"/>
              <a:t>ceny“podléhají</a:t>
            </a:r>
            <a:r>
              <a:rPr lang="cs-CZ" sz="2000" b="1" dirty="0"/>
              <a:t> regulaci</a:t>
            </a:r>
          </a:p>
          <a:p>
            <a:r>
              <a:rPr lang="cs-CZ" sz="2000" dirty="0"/>
              <a:t> privatizace</a:t>
            </a:r>
          </a:p>
          <a:p>
            <a:r>
              <a:rPr lang="cs-CZ" sz="2000" dirty="0"/>
              <a:t> odpadní vody  - složená kalkulace  pokud odlehčování za mech.</a:t>
            </a:r>
          </a:p>
          <a:p>
            <a:pPr marL="0" indent="0">
              <a:buNone/>
            </a:pPr>
            <a:r>
              <a:rPr lang="cs-CZ" sz="2000" dirty="0"/>
              <a:t>      stupněm, </a:t>
            </a:r>
            <a:r>
              <a:rPr lang="cs-CZ" sz="2000" dirty="0" err="1"/>
              <a:t>biolog.stupeň</a:t>
            </a:r>
            <a:r>
              <a:rPr lang="cs-CZ" sz="2000" dirty="0"/>
              <a:t>, transport,</a:t>
            </a:r>
          </a:p>
          <a:p>
            <a:r>
              <a:rPr lang="cs-CZ" sz="2000" dirty="0"/>
              <a:t>Vždy vytvořit samostatnou kalkulaci</a:t>
            </a:r>
          </a:p>
          <a:p>
            <a:r>
              <a:rPr lang="cs-CZ" sz="2000" dirty="0"/>
              <a:t>Jednotná(solidární ) cena na předané vodě  - lze ,ale jen </a:t>
            </a:r>
            <a:r>
              <a:rPr lang="cs-CZ" sz="2000" dirty="0" err="1"/>
              <a:t>tam,kde</a:t>
            </a:r>
            <a:r>
              <a:rPr lang="cs-CZ" sz="2000" dirty="0"/>
              <a:t> je propojený systém,“</a:t>
            </a:r>
            <a:r>
              <a:rPr lang="cs-CZ" sz="2000" dirty="0" err="1"/>
              <a:t>pásmové“ceny</a:t>
            </a:r>
            <a:r>
              <a:rPr lang="cs-CZ" sz="2000" dirty="0"/>
              <a:t>, na skupinových </a:t>
            </a:r>
            <a:r>
              <a:rPr lang="cs-CZ" sz="2000" dirty="0" err="1"/>
              <a:t>vodovodech,vodár.soustavách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5122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BDE8F-239B-4451-93CC-CC21B112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cenotvorba</a:t>
            </a:r>
            <a:endParaRPr lang="en-GB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177E90-97F5-4E76-86F5-586C704C2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Předaná voda</a:t>
            </a:r>
          </a:p>
          <a:p>
            <a:r>
              <a:rPr lang="cs-CZ" sz="2000" dirty="0"/>
              <a:t>Problém „transportu“ – stanovení proteklého množství vody</a:t>
            </a:r>
          </a:p>
          <a:p>
            <a:r>
              <a:rPr lang="cs-CZ" sz="2000" dirty="0"/>
              <a:t>Areálové vodovody a kanalizace(</a:t>
            </a:r>
            <a:r>
              <a:rPr lang="cs-CZ" sz="2000" dirty="0" err="1"/>
              <a:t>tzv.rekolaudace</a:t>
            </a:r>
            <a:r>
              <a:rPr lang="cs-CZ" sz="2000" dirty="0"/>
              <a:t> )</a:t>
            </a:r>
          </a:p>
          <a:p>
            <a:r>
              <a:rPr lang="cs-CZ" sz="2000" dirty="0"/>
              <a:t>ZTV  - developeři (zlepší ekonomiku stávajícího systému)</a:t>
            </a:r>
          </a:p>
          <a:p>
            <a:r>
              <a:rPr lang="cs-CZ" sz="2000" dirty="0"/>
              <a:t>Nezpoplatnění „transportu v intravilánu“(zvláště tam ,kde je  ČS-chybně),</a:t>
            </a:r>
          </a:p>
          <a:p>
            <a:r>
              <a:rPr lang="cs-CZ" sz="2000" dirty="0"/>
              <a:t>Předaná voda – nelze zahrnovat náklady související s dodávkou přímým odběratelům, nelze  průměrovat ceny pro konečné odběratele a ceny vody předané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38946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FBC83-8FB0-4C1D-A476-AA3E9B156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/>
              <a:t>Ceny</a:t>
            </a:r>
            <a:endParaRPr lang="en-GB" sz="1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722869-3D68-4D69-B5C9-45916C25F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80528" y="1412776"/>
            <a:ext cx="8229600" cy="4525963"/>
          </a:xfrm>
        </p:spPr>
        <p:txBody>
          <a:bodyPr/>
          <a:lstStyle/>
          <a:p>
            <a:r>
              <a:rPr lang="cs-CZ" sz="2400" dirty="0"/>
              <a:t>Předaná voda – postup při zpracování    </a:t>
            </a:r>
          </a:p>
          <a:p>
            <a:pPr marL="0" indent="0">
              <a:buNone/>
            </a:pPr>
            <a:r>
              <a:rPr lang="cs-CZ" sz="2400" dirty="0"/>
              <a:t>                        (rekapitulace)</a:t>
            </a:r>
          </a:p>
          <a:p>
            <a:r>
              <a:rPr lang="cs-CZ" sz="1600" b="1" dirty="0"/>
              <a:t>Individuální přístup</a:t>
            </a:r>
          </a:p>
          <a:p>
            <a:r>
              <a:rPr lang="cs-CZ" sz="1600" b="1" dirty="0"/>
              <a:t>Solidární (jednotná cena ) </a:t>
            </a:r>
            <a:r>
              <a:rPr lang="cs-CZ" sz="1600" dirty="0"/>
              <a:t>na „skupinových vodovodech či „soustavách“</a:t>
            </a:r>
          </a:p>
          <a:p>
            <a:pPr marL="0" indent="0">
              <a:buNone/>
            </a:pPr>
            <a:r>
              <a:rPr lang="cs-CZ" sz="1600" dirty="0"/>
              <a:t>      stejná cena bez ohledu na vzdálenost od zdroje</a:t>
            </a:r>
          </a:p>
          <a:p>
            <a:r>
              <a:rPr lang="cs-CZ" sz="1600" b="1" dirty="0"/>
              <a:t>Pásmová cena</a:t>
            </a:r>
            <a:r>
              <a:rPr lang="cs-CZ" sz="1600" dirty="0"/>
              <a:t>(zohledněna vzdálenost od zdroje)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Solidární cena</a:t>
            </a:r>
            <a:r>
              <a:rPr lang="cs-CZ" sz="1600" dirty="0">
                <a:solidFill>
                  <a:srgbClr val="FF0000"/>
                </a:solidFill>
              </a:rPr>
              <a:t>(v rámci obchodních společností) – v případě nepropojených </a:t>
            </a:r>
            <a:r>
              <a:rPr lang="cs-CZ" sz="1600" dirty="0" err="1">
                <a:solidFill>
                  <a:srgbClr val="FF0000"/>
                </a:solidFill>
              </a:rPr>
              <a:t>vodovod.systémů</a:t>
            </a:r>
            <a:r>
              <a:rPr lang="cs-CZ" sz="1600" dirty="0">
                <a:solidFill>
                  <a:srgbClr val="FF0000"/>
                </a:solidFill>
              </a:rPr>
              <a:t> – platí však </a:t>
            </a:r>
            <a:r>
              <a:rPr lang="cs-CZ" sz="1600" dirty="0" err="1">
                <a:solidFill>
                  <a:srgbClr val="FF0000"/>
                </a:solidFill>
              </a:rPr>
              <a:t>např.jen</a:t>
            </a:r>
            <a:r>
              <a:rPr lang="cs-CZ" sz="1600" dirty="0">
                <a:solidFill>
                  <a:srgbClr val="FF0000"/>
                </a:solidFill>
              </a:rPr>
              <a:t> akcionáře těchto společností, pro „</a:t>
            </a:r>
            <a:r>
              <a:rPr lang="cs-CZ" sz="1600" dirty="0" err="1">
                <a:solidFill>
                  <a:srgbClr val="FF0000"/>
                </a:solidFill>
              </a:rPr>
              <a:t>neakcináře</a:t>
            </a:r>
            <a:r>
              <a:rPr lang="cs-CZ" sz="1600" dirty="0">
                <a:solidFill>
                  <a:srgbClr val="FF0000"/>
                </a:solidFill>
              </a:rPr>
              <a:t>“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      musí být vytvořena cena individuálně !!!!! časté chyby</a:t>
            </a:r>
          </a:p>
          <a:p>
            <a:r>
              <a:rPr lang="cs-CZ" sz="1600" b="1" dirty="0"/>
              <a:t>Prokazování (sjednávání) ceny „jakoby odshora) „</a:t>
            </a:r>
            <a:r>
              <a:rPr lang="cs-CZ" sz="1600" dirty="0"/>
              <a:t>(musí být předchozí souhlas MF ČR)</a:t>
            </a: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912922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problémové okruhy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dirty="0"/>
              <a:t> </a:t>
            </a:r>
          </a:p>
          <a:p>
            <a:pPr marL="0" indent="0">
              <a:buNone/>
            </a:pPr>
            <a:r>
              <a:rPr lang="cs-CZ" sz="1600" dirty="0"/>
              <a:t>- úroky z </a:t>
            </a:r>
            <a:r>
              <a:rPr lang="cs-CZ" sz="1600" dirty="0" err="1"/>
              <a:t>invest.ůvěrů</a:t>
            </a:r>
            <a:r>
              <a:rPr lang="cs-CZ" sz="1600" dirty="0"/>
              <a:t> mohou být EON již od počátku výstavby(pokud prodávající se </a:t>
            </a:r>
          </a:p>
          <a:p>
            <a:pPr marL="0" indent="0">
              <a:buNone/>
            </a:pPr>
            <a:r>
              <a:rPr lang="cs-CZ" sz="1600" dirty="0"/>
              <a:t>   je nerozhodne kapitalizovat – vstoupí do </a:t>
            </a:r>
            <a:r>
              <a:rPr lang="cs-CZ" sz="1600" dirty="0" err="1"/>
              <a:t>poř.HIM</a:t>
            </a:r>
            <a:r>
              <a:rPr lang="cs-CZ" sz="1600" dirty="0"/>
              <a:t>),, úroky i na úvěry pro obnovu</a:t>
            </a:r>
          </a:p>
          <a:p>
            <a:pPr marL="0" indent="0">
              <a:buNone/>
            </a:pPr>
            <a:r>
              <a:rPr lang="cs-CZ" sz="1600" dirty="0"/>
              <a:t> - </a:t>
            </a:r>
            <a:r>
              <a:rPr lang="cs-CZ" sz="1600" b="1" dirty="0"/>
              <a:t>dotace k cenám</a:t>
            </a:r>
            <a:r>
              <a:rPr lang="cs-CZ" sz="1600" dirty="0"/>
              <a:t>(odkaz na §2 odst.1 zákona o cenách – cena obsahuje zcela nebo </a:t>
            </a:r>
          </a:p>
          <a:p>
            <a:pPr marL="0" indent="0">
              <a:buNone/>
            </a:pPr>
            <a:r>
              <a:rPr lang="cs-CZ" sz="1600" dirty="0"/>
              <a:t>   zčásti ….,možno i jen pro trvale bydlící? ,problém DPH x </a:t>
            </a:r>
            <a:r>
              <a:rPr lang="cs-CZ" sz="1600" dirty="0" err="1"/>
              <a:t>fin.příspěvek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- dvojsložková cena (pevná složka 15% z </a:t>
            </a:r>
            <a:r>
              <a:rPr lang="cs-CZ" sz="1600" dirty="0" err="1"/>
              <a:t>tržeb,limit</a:t>
            </a:r>
            <a:r>
              <a:rPr lang="cs-CZ" sz="1600" dirty="0"/>
              <a:t> i pro </a:t>
            </a:r>
            <a:r>
              <a:rPr lang="cs-CZ" sz="1600" dirty="0" err="1"/>
              <a:t>skutečnost,další</a:t>
            </a:r>
            <a:r>
              <a:rPr lang="cs-CZ" sz="1600" dirty="0"/>
              <a:t> limit pro </a:t>
            </a:r>
          </a:p>
          <a:p>
            <a:pPr marL="0" indent="0">
              <a:buNone/>
            </a:pPr>
            <a:r>
              <a:rPr lang="cs-CZ" sz="1600" dirty="0"/>
              <a:t>   nejmenší zvolený parametr max. v hodnotě 30 m3 v </a:t>
            </a:r>
            <a:r>
              <a:rPr lang="cs-CZ" sz="1600" dirty="0" err="1"/>
              <a:t>jednoslož.výměru,dimenze</a:t>
            </a:r>
            <a:r>
              <a:rPr lang="cs-CZ" sz="1600" dirty="0"/>
              <a:t> </a:t>
            </a:r>
          </a:p>
          <a:p>
            <a:pPr marL="0" indent="0">
              <a:buNone/>
            </a:pPr>
            <a:r>
              <a:rPr lang="cs-CZ" sz="1600" dirty="0"/>
              <a:t>   </a:t>
            </a:r>
            <a:r>
              <a:rPr lang="cs-CZ" sz="1600" dirty="0" err="1"/>
              <a:t>vodoměrů,inventura</a:t>
            </a:r>
            <a:r>
              <a:rPr lang="cs-CZ" sz="1600" dirty="0"/>
              <a:t> výše spotřeby,</a:t>
            </a:r>
          </a:p>
          <a:p>
            <a:pPr marL="0" indent="0">
              <a:buNone/>
            </a:pPr>
            <a:r>
              <a:rPr lang="cs-CZ" sz="1600" dirty="0"/>
              <a:t> - </a:t>
            </a:r>
            <a:r>
              <a:rPr lang="cs-CZ" sz="1600" b="1" dirty="0"/>
              <a:t>množstevní slevy</a:t>
            </a:r>
            <a:r>
              <a:rPr lang="cs-CZ" sz="1600" dirty="0"/>
              <a:t>(pouze ze </a:t>
            </a:r>
            <a:r>
              <a:rPr lang="cs-CZ" sz="1600" dirty="0" err="1"/>
              <a:t>zisku,pozor</a:t>
            </a:r>
            <a:r>
              <a:rPr lang="cs-CZ" sz="1600" dirty="0"/>
              <a:t> na ÚHOS),</a:t>
            </a:r>
            <a:r>
              <a:rPr lang="cs-CZ" sz="1600" dirty="0">
                <a:solidFill>
                  <a:srgbClr val="FF0000"/>
                </a:solidFill>
              </a:rPr>
              <a:t>ne slevy z nákladů na úkor 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   ostatních </a:t>
            </a:r>
            <a:r>
              <a:rPr lang="cs-CZ" sz="1600" dirty="0" err="1">
                <a:solidFill>
                  <a:srgbClr val="FF0000"/>
                </a:solidFill>
              </a:rPr>
              <a:t>odběratelů,</a:t>
            </a:r>
            <a:r>
              <a:rPr lang="cs-CZ" sz="1600" dirty="0" err="1"/>
              <a:t>vykazovat</a:t>
            </a:r>
            <a:r>
              <a:rPr lang="cs-CZ" sz="1600" dirty="0"/>
              <a:t> tuto novou cenu jako novou kalkulaci dtto i pro </a:t>
            </a:r>
            <a:r>
              <a:rPr lang="cs-CZ" sz="1600" dirty="0" err="1"/>
              <a:t>diferenc</a:t>
            </a:r>
            <a:r>
              <a:rPr lang="cs-CZ" sz="1600" dirty="0"/>
              <a:t>.</a:t>
            </a:r>
          </a:p>
          <a:p>
            <a:pPr marL="0" indent="0">
              <a:buNone/>
            </a:pPr>
            <a:r>
              <a:rPr lang="cs-CZ" sz="1600" dirty="0"/>
              <a:t>   stočné v porovnání jako „dílčí odběratelské</a:t>
            </a:r>
          </a:p>
          <a:p>
            <a:pPr marL="0" indent="0">
              <a:buNone/>
            </a:pPr>
            <a:r>
              <a:rPr lang="cs-CZ" sz="1600" dirty="0"/>
              <a:t> - sociálně únosné ceny(orientační hodnota pro projekty </a:t>
            </a:r>
            <a:r>
              <a:rPr lang="cs-CZ" sz="1600" dirty="0" err="1"/>
              <a:t>fin</a:t>
            </a:r>
            <a:r>
              <a:rPr lang="cs-CZ" sz="1600" dirty="0"/>
              <a:t>. z OPŽP),</a:t>
            </a:r>
          </a:p>
          <a:p>
            <a:pPr marL="0" indent="0">
              <a:buNone/>
            </a:pPr>
            <a:r>
              <a:rPr lang="cs-CZ" sz="1600" dirty="0"/>
              <a:t> - </a:t>
            </a:r>
            <a:r>
              <a:rPr lang="cs-CZ" sz="1600" b="1" dirty="0"/>
              <a:t>ceny diferencované </a:t>
            </a:r>
            <a:r>
              <a:rPr lang="cs-CZ" sz="1600" dirty="0"/>
              <a:t>– </a:t>
            </a:r>
            <a:r>
              <a:rPr lang="cs-CZ" sz="1600" dirty="0">
                <a:solidFill>
                  <a:srgbClr val="FF0000"/>
                </a:solidFill>
              </a:rPr>
              <a:t>nadstandartní znečištění – buď samostatná kalkulace nebo 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   přepočet přes m3 – </a:t>
            </a:r>
            <a:r>
              <a:rPr lang="cs-CZ" sz="1600" dirty="0" err="1">
                <a:solidFill>
                  <a:srgbClr val="FF0000"/>
                </a:solidFill>
              </a:rPr>
              <a:t>met.pokyn</a:t>
            </a:r>
            <a:r>
              <a:rPr lang="cs-CZ" sz="1600" dirty="0">
                <a:solidFill>
                  <a:srgbClr val="FF0000"/>
                </a:solidFill>
              </a:rPr>
              <a:t> </a:t>
            </a:r>
            <a:r>
              <a:rPr lang="cs-CZ" sz="1600" dirty="0" err="1">
                <a:solidFill>
                  <a:srgbClr val="FF0000"/>
                </a:solidFill>
              </a:rPr>
              <a:t>Mze</a:t>
            </a:r>
            <a:r>
              <a:rPr lang="cs-CZ" sz="1600" dirty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cs-CZ" sz="1600" dirty="0"/>
              <a:t> - vyvážení a čištění zvláštních odpadních vod(jímky),smluvní </a:t>
            </a:r>
            <a:r>
              <a:rPr lang="cs-CZ" sz="1600" dirty="0" err="1"/>
              <a:t>cena,odpočet</a:t>
            </a:r>
            <a:r>
              <a:rPr lang="cs-CZ" sz="1600" dirty="0"/>
              <a:t> nákladů, </a:t>
            </a:r>
          </a:p>
          <a:p>
            <a:pPr marL="0" indent="0">
              <a:buNone/>
            </a:pPr>
            <a:r>
              <a:rPr lang="cs-CZ" sz="1600" dirty="0"/>
              <a:t> - jednotná a pásmová cena u </a:t>
            </a:r>
            <a:r>
              <a:rPr lang="cs-CZ" sz="1600" dirty="0" err="1"/>
              <a:t>skup.vodovodů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- možno rozdílné ceny pokud je v obci jednotná a tlaková kanalizace</a:t>
            </a:r>
          </a:p>
        </p:txBody>
      </p:sp>
    </p:spTree>
    <p:extLst>
      <p:ext uri="{BB962C8B-B14F-4D97-AF65-F5344CB8AC3E}">
        <p14:creationId xmlns:p14="http://schemas.microsoft.com/office/powerpoint/2010/main" val="1888647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problémové okruhy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/>
              <a:t> - ta zařízení.na které se nevztahuje zákon o Vak(§1 odst.4) </a:t>
            </a:r>
            <a:r>
              <a:rPr lang="cs-CZ" sz="1600" dirty="0" err="1"/>
              <a:t>např.dešťové</a:t>
            </a:r>
            <a:r>
              <a:rPr lang="cs-CZ" sz="1600" dirty="0"/>
              <a:t> kanalizace a</a:t>
            </a:r>
          </a:p>
          <a:p>
            <a:pPr marL="0" indent="0">
              <a:buNone/>
            </a:pPr>
            <a:r>
              <a:rPr lang="cs-CZ" sz="1600" dirty="0"/>
              <a:t>   bezodtokové jímky se pak nevztahuje ani věcná </a:t>
            </a:r>
            <a:r>
              <a:rPr lang="cs-CZ" sz="1600" dirty="0" err="1"/>
              <a:t>regulace,uplatňují</a:t>
            </a:r>
            <a:r>
              <a:rPr lang="cs-CZ" sz="1600" dirty="0"/>
              <a:t> se zde smluvní ceny</a:t>
            </a:r>
          </a:p>
          <a:p>
            <a:pPr marL="0" indent="0">
              <a:buNone/>
            </a:pPr>
            <a:r>
              <a:rPr lang="cs-CZ" sz="1600" dirty="0"/>
              <a:t>   pozor na zákon o cenách ..</a:t>
            </a:r>
            <a:r>
              <a:rPr lang="cs-CZ" sz="1600" dirty="0">
                <a:solidFill>
                  <a:srgbClr val="FF0000"/>
                </a:solidFill>
              </a:rPr>
              <a:t>prodávající nesmí zneužít svého výhodnějšího např.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   monopolního postavení k </a:t>
            </a:r>
            <a:r>
              <a:rPr lang="cs-CZ" sz="1600" dirty="0" err="1">
                <a:solidFill>
                  <a:srgbClr val="FF0000"/>
                </a:solidFill>
              </a:rPr>
              <a:t>tomu,aby</a:t>
            </a:r>
            <a:r>
              <a:rPr lang="cs-CZ" sz="1600" dirty="0">
                <a:solidFill>
                  <a:srgbClr val="FF0000"/>
                </a:solidFill>
              </a:rPr>
              <a:t> získal nepřiměřený majetkový prospěch, ( i u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   smluvní ceny je oprávněn kupující si vyžádat kalkulaci ceny –ta se i zde obvykle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   předkládá s odkazem na přílohu č.19)</a:t>
            </a:r>
            <a:r>
              <a:rPr lang="cs-CZ" sz="1600" dirty="0"/>
              <a:t> </a:t>
            </a:r>
          </a:p>
          <a:p>
            <a:pPr marL="0" indent="0">
              <a:buNone/>
            </a:pPr>
            <a:r>
              <a:rPr lang="cs-CZ" sz="1600" dirty="0"/>
              <a:t> - pojem obvyklá cena-viz </a:t>
            </a:r>
            <a:r>
              <a:rPr lang="cs-CZ" sz="1600" dirty="0" err="1"/>
              <a:t>zák.o</a:t>
            </a:r>
            <a:r>
              <a:rPr lang="cs-CZ" sz="1600" dirty="0"/>
              <a:t> cenách § 2 odst.6-nelze tam ,kde není „tržní prostředí“ </a:t>
            </a:r>
          </a:p>
          <a:p>
            <a:pPr marL="0" indent="0">
              <a:buNone/>
            </a:pPr>
            <a:r>
              <a:rPr lang="cs-CZ" sz="1600" dirty="0"/>
              <a:t> - pokud na dešťovou kanalizaci napojeny i domácnosti možno je zpoplatnit na rozdíl </a:t>
            </a:r>
          </a:p>
          <a:p>
            <a:pPr marL="0" indent="0">
              <a:buNone/>
            </a:pPr>
            <a:r>
              <a:rPr lang="cs-CZ" sz="1600" dirty="0"/>
              <a:t>   od </a:t>
            </a:r>
            <a:r>
              <a:rPr lang="cs-CZ" sz="1600" dirty="0" err="1"/>
              <a:t>sráž.vod</a:t>
            </a:r>
            <a:r>
              <a:rPr lang="cs-CZ" sz="1600" dirty="0"/>
              <a:t> vtékajících do jednotné kanalizace,</a:t>
            </a:r>
          </a:p>
          <a:p>
            <a:pPr marL="0" indent="0">
              <a:buNone/>
            </a:pPr>
            <a:r>
              <a:rPr lang="cs-CZ" sz="1600" dirty="0"/>
              <a:t> - z hlediska DPH se ve výše uvedených případech uplatňuje snížená – 12 % sazba,</a:t>
            </a:r>
          </a:p>
          <a:p>
            <a:pPr marL="0" indent="0">
              <a:buNone/>
            </a:pPr>
            <a:r>
              <a:rPr lang="cs-CZ" sz="1600" dirty="0"/>
              <a:t>   avšak pro dovoz pitné vody</a:t>
            </a:r>
            <a:r>
              <a:rPr lang="cs-CZ" sz="1600" dirty="0">
                <a:solidFill>
                  <a:srgbClr val="FF0000"/>
                </a:solidFill>
              </a:rPr>
              <a:t> tam sazba 21% 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 - srážkové vody – </a:t>
            </a:r>
            <a:r>
              <a:rPr lang="cs-CZ" sz="1600" b="1" dirty="0" err="1"/>
              <a:t>dl.srážkový</a:t>
            </a:r>
            <a:r>
              <a:rPr lang="cs-CZ" sz="1600" b="1" dirty="0"/>
              <a:t> normál – oblast – </a:t>
            </a:r>
            <a:r>
              <a:rPr lang="cs-CZ" sz="1600" b="1" dirty="0" err="1"/>
              <a:t>kanal.systém</a:t>
            </a:r>
            <a:r>
              <a:rPr lang="cs-CZ" sz="1600" b="1" dirty="0"/>
              <a:t> – skupinové</a:t>
            </a:r>
          </a:p>
          <a:p>
            <a:pPr marL="0" indent="0">
              <a:buNone/>
            </a:pPr>
            <a:r>
              <a:rPr lang="cs-CZ" sz="1600" b="1" dirty="0"/>
              <a:t>   kanalizace, v daném „okrese“ více měření – „srážkoměrů“ – pak také více</a:t>
            </a:r>
          </a:p>
          <a:p>
            <a:pPr marL="0" indent="0">
              <a:buNone/>
            </a:pPr>
            <a:r>
              <a:rPr lang="cs-CZ" sz="1600" b="1" dirty="0"/>
              <a:t>   </a:t>
            </a:r>
            <a:r>
              <a:rPr lang="cs-CZ" sz="1600" b="1" dirty="0" err="1"/>
              <a:t>dl.sráž.normálů</a:t>
            </a:r>
            <a:r>
              <a:rPr lang="cs-CZ" sz="1600" b="1" dirty="0"/>
              <a:t> – ne „okresní průměry“(vždy „zpoplatnit, možný postih  - DPH,</a:t>
            </a:r>
          </a:p>
          <a:p>
            <a:pPr marL="0" indent="0">
              <a:buNone/>
            </a:pPr>
            <a:r>
              <a:rPr lang="cs-CZ" sz="1600" b="1" dirty="0"/>
              <a:t>   </a:t>
            </a:r>
            <a:r>
              <a:rPr lang="cs-CZ" sz="1600" b="1" dirty="0" err="1"/>
              <a:t>dl.sráž.normály</a:t>
            </a:r>
            <a:r>
              <a:rPr lang="cs-CZ" sz="1600" b="1" dirty="0"/>
              <a:t> – původní - platnost do 31.12.2021 !!!!,od 1.1.2022 nové hodnoty</a:t>
            </a:r>
          </a:p>
          <a:p>
            <a:pPr marL="0" indent="0">
              <a:buNone/>
            </a:pPr>
            <a:r>
              <a:rPr lang="cs-CZ" sz="1600" b="1" dirty="0"/>
              <a:t>  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7501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Cenotvorba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u="sng" dirty="0"/>
              <a:t>Na úvod několik nových  zásadních poznatků </a:t>
            </a:r>
            <a:r>
              <a:rPr lang="cs-CZ" sz="1600" b="1" dirty="0"/>
              <a:t>:</a:t>
            </a:r>
          </a:p>
          <a:p>
            <a:pPr marL="0" indent="0">
              <a:buNone/>
            </a:pPr>
            <a:r>
              <a:rPr lang="cs-CZ" sz="1600" b="1" dirty="0"/>
              <a:t>    - penzijní a životní připojištění dle judikátu NSS v období před  rokem 2020</a:t>
            </a:r>
          </a:p>
          <a:p>
            <a:pPr marL="0" indent="0">
              <a:buNone/>
            </a:pPr>
            <a:r>
              <a:rPr lang="cs-CZ" sz="1600" b="1" dirty="0"/>
              <a:t>      je považováno za </a:t>
            </a:r>
            <a:r>
              <a:rPr lang="cs-CZ" sz="1600" b="1" dirty="0" err="1"/>
              <a:t>ek.opr.náklad</a:t>
            </a:r>
            <a:r>
              <a:rPr lang="cs-CZ" sz="1600" b="1" dirty="0"/>
              <a:t>(odkaz na legitimní očekávání)</a:t>
            </a:r>
          </a:p>
          <a:p>
            <a:pPr marL="0" indent="0">
              <a:buNone/>
            </a:pPr>
            <a:r>
              <a:rPr lang="cs-CZ" sz="1600" b="1" dirty="0"/>
              <a:t>    - novela zákona o zadávání veřejných zakázek( tomuto zákonu nepodléhají </a:t>
            </a:r>
          </a:p>
          <a:p>
            <a:pPr marL="0" indent="0">
              <a:buNone/>
            </a:pPr>
            <a:r>
              <a:rPr lang="cs-CZ" sz="1600" b="1" dirty="0"/>
              <a:t>      vklady majetku od obcí do akciových společností(nutno však pořád záměr</a:t>
            </a:r>
          </a:p>
          <a:p>
            <a:pPr marL="0" indent="0">
              <a:buNone/>
            </a:pPr>
            <a:r>
              <a:rPr lang="cs-CZ" sz="1600" b="1" dirty="0"/>
              <a:t>      vkladu zveřejnit na úřední desce obce) </a:t>
            </a:r>
          </a:p>
          <a:p>
            <a:pPr marL="0" indent="0">
              <a:buNone/>
            </a:pPr>
            <a:r>
              <a:rPr lang="cs-CZ" sz="1600" b="1" dirty="0"/>
              <a:t>    - problematika kalkulační položky ř.4.4(období před 1.1.2022),dle stanoviska MF</a:t>
            </a:r>
          </a:p>
          <a:p>
            <a:pPr marL="0" indent="0">
              <a:buNone/>
            </a:pPr>
            <a:r>
              <a:rPr lang="cs-CZ" sz="1600" b="1" dirty="0"/>
              <a:t>      ze VII/2023 považováno za </a:t>
            </a:r>
            <a:r>
              <a:rPr lang="cs-CZ" sz="1600" b="1" dirty="0" err="1"/>
              <a:t>ek.neopr.náklad</a:t>
            </a:r>
            <a:r>
              <a:rPr lang="cs-CZ" sz="1600" b="1" dirty="0"/>
              <a:t>(fakticky skrytý zisk) – toto se </a:t>
            </a:r>
          </a:p>
          <a:p>
            <a:pPr marL="0" indent="0">
              <a:buNone/>
            </a:pPr>
            <a:r>
              <a:rPr lang="cs-CZ" sz="1600" b="1" dirty="0"/>
              <a:t>      prakticky týká jen obcí</a:t>
            </a:r>
          </a:p>
          <a:p>
            <a:pPr marL="0" indent="0">
              <a:buNone/>
            </a:pPr>
            <a:r>
              <a:rPr lang="cs-CZ" sz="1600" b="1" dirty="0"/>
              <a:t>    - stanovisko </a:t>
            </a:r>
            <a:r>
              <a:rPr lang="cs-CZ" sz="1600" b="1" dirty="0" err="1"/>
              <a:t>MZe</a:t>
            </a:r>
            <a:r>
              <a:rPr lang="cs-CZ" sz="1600" b="1" dirty="0"/>
              <a:t> k povinnosti fakturovat srážkové vody z nemovitostí vlastníka </a:t>
            </a:r>
          </a:p>
          <a:p>
            <a:pPr marL="0" indent="0">
              <a:buNone/>
            </a:pPr>
            <a:r>
              <a:rPr lang="cs-CZ" sz="1600" b="1" dirty="0"/>
              <a:t>      Vak a jeho provozovatele</a:t>
            </a:r>
          </a:p>
          <a:p>
            <a:pPr marL="0" indent="0">
              <a:buNone/>
            </a:pPr>
            <a:r>
              <a:rPr lang="cs-CZ" sz="1600" b="1" dirty="0"/>
              <a:t>    - novela zákona o DPH(u pitné vody odkaz na zákon č.258/2000 Sb.,  o ochraně</a:t>
            </a:r>
          </a:p>
          <a:p>
            <a:pPr marL="0" indent="0">
              <a:buNone/>
            </a:pPr>
            <a:r>
              <a:rPr lang="cs-CZ" sz="1600" b="1" dirty="0"/>
              <a:t>      veřejného zdraví</a:t>
            </a:r>
          </a:p>
          <a:p>
            <a:pPr marL="0" indent="0">
              <a:buNone/>
            </a:pPr>
            <a:r>
              <a:rPr lang="cs-CZ" sz="1600" b="1" dirty="0"/>
              <a:t>    - s „Komorou daňových auditorů“ se řeší účtování a daňový dopad finanční </a:t>
            </a:r>
          </a:p>
          <a:p>
            <a:pPr marL="0" indent="0">
              <a:buNone/>
            </a:pPr>
            <a:r>
              <a:rPr lang="cs-CZ" sz="1600" b="1" dirty="0"/>
              <a:t>      rezervy na obnovu“ ve vazbě na převody majetku </a:t>
            </a:r>
          </a:p>
          <a:p>
            <a:pPr marL="0" indent="0">
              <a:buNone/>
            </a:pP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757543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A981A-FCF4-407E-B12C-0F2EADF6C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Cenotvorba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6F3322-51D9-48C5-A9EA-952225259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Režie(problém u obcí) z rozpočtu obcí</a:t>
            </a:r>
          </a:p>
          <a:p>
            <a:r>
              <a:rPr lang="cs-CZ" sz="2000" dirty="0"/>
              <a:t>Režijní středisko, směrnice pro </a:t>
            </a:r>
            <a:r>
              <a:rPr lang="cs-CZ" sz="2000" dirty="0" err="1"/>
              <a:t>režie,v</a:t>
            </a:r>
            <a:r>
              <a:rPr lang="cs-CZ" sz="2000" dirty="0"/>
              <a:t> „SW“ příznak </a:t>
            </a:r>
            <a:r>
              <a:rPr lang="cs-CZ" sz="2000" dirty="0" err="1"/>
              <a:t>nekalkulovatelné</a:t>
            </a:r>
            <a:r>
              <a:rPr lang="cs-CZ" sz="2000" dirty="0"/>
              <a:t> náklady  - viz přehled </a:t>
            </a:r>
            <a:r>
              <a:rPr lang="cs-CZ" sz="2000" dirty="0" err="1"/>
              <a:t>ek.neopr.nákladů</a:t>
            </a:r>
            <a:r>
              <a:rPr lang="cs-CZ" sz="2000" dirty="0"/>
              <a:t> – vyloučit je z „rozvrhové základny(</a:t>
            </a:r>
            <a:r>
              <a:rPr lang="cs-CZ" sz="2000" dirty="0" err="1"/>
              <a:t>např.penále</a:t>
            </a:r>
            <a:r>
              <a:rPr lang="cs-CZ" sz="2000" dirty="0"/>
              <a:t> za pozdní odvod daní), klíč pro rozvržení  - v 1.fázi na </a:t>
            </a:r>
            <a:r>
              <a:rPr lang="cs-CZ" sz="2000" dirty="0" err="1"/>
              <a:t>reg.a</a:t>
            </a:r>
            <a:r>
              <a:rPr lang="cs-CZ" sz="2000" dirty="0"/>
              <a:t> </a:t>
            </a:r>
            <a:r>
              <a:rPr lang="cs-CZ" sz="2000" dirty="0" err="1"/>
              <a:t>nereg.činnosti</a:t>
            </a:r>
            <a:r>
              <a:rPr lang="cs-CZ" sz="2000" dirty="0"/>
              <a:t>(</a:t>
            </a:r>
            <a:r>
              <a:rPr lang="cs-CZ" sz="2000" dirty="0" err="1"/>
              <a:t>např.dle</a:t>
            </a:r>
            <a:r>
              <a:rPr lang="cs-CZ" sz="2000" dirty="0"/>
              <a:t> obratu),v 2.fázi v rámci </a:t>
            </a:r>
            <a:r>
              <a:rPr lang="cs-CZ" sz="2000" dirty="0" err="1"/>
              <a:t>reg.činností</a:t>
            </a:r>
            <a:r>
              <a:rPr lang="cs-CZ" sz="2000" dirty="0"/>
              <a:t> na </a:t>
            </a:r>
            <a:r>
              <a:rPr lang="cs-CZ" sz="2000" dirty="0" err="1"/>
              <a:t>jednotl.smlouvy</a:t>
            </a:r>
            <a:r>
              <a:rPr lang="cs-CZ" sz="2000" dirty="0"/>
              <a:t> . </a:t>
            </a:r>
            <a:r>
              <a:rPr lang="cs-CZ" sz="2000" dirty="0" err="1"/>
              <a:t>resp.kalkulace</a:t>
            </a:r>
            <a:r>
              <a:rPr lang="cs-CZ" sz="2000" dirty="0"/>
              <a:t> – podle obratu,m3,podle přímých nákladů </a:t>
            </a:r>
            <a:r>
              <a:rPr lang="cs-CZ" sz="2000" dirty="0" err="1"/>
              <a:t>vč,nájemného</a:t>
            </a:r>
            <a:r>
              <a:rPr lang="cs-CZ" sz="2000" dirty="0"/>
              <a:t> </a:t>
            </a:r>
            <a:r>
              <a:rPr lang="cs-CZ" sz="2000" dirty="0" err="1"/>
              <a:t>resp.bez</a:t>
            </a:r>
            <a:r>
              <a:rPr lang="cs-CZ" sz="2000" dirty="0"/>
              <a:t>,</a:t>
            </a:r>
          </a:p>
          <a:p>
            <a:r>
              <a:rPr lang="cs-CZ" sz="2000" dirty="0"/>
              <a:t>Nedoporučuje se rozpouštět tyto nepřímé náklady přes „přímé mzdy“(</a:t>
            </a:r>
            <a:r>
              <a:rPr lang="cs-CZ" sz="2000" dirty="0" err="1"/>
              <a:t>např.tam</a:t>
            </a:r>
            <a:r>
              <a:rPr lang="cs-CZ" sz="2000" dirty="0"/>
              <a:t> ,kde je druhotný okruh-např.na </a:t>
            </a:r>
            <a:r>
              <a:rPr lang="cs-CZ" sz="2000" dirty="0" err="1"/>
              <a:t>kanal.síti</a:t>
            </a:r>
            <a:r>
              <a:rPr lang="cs-CZ" sz="2000" dirty="0"/>
              <a:t> žádné přímé mzdy pak veškerá režie jde na ČOV (zkreslení) </a:t>
            </a:r>
          </a:p>
          <a:p>
            <a:r>
              <a:rPr lang="cs-CZ" sz="2000" dirty="0"/>
              <a:t>Rozpouští se </a:t>
            </a:r>
            <a:r>
              <a:rPr lang="cs-CZ" sz="2000" dirty="0" err="1"/>
              <a:t>hosp.výsledek</a:t>
            </a:r>
            <a:r>
              <a:rPr lang="cs-CZ" sz="2000" dirty="0"/>
              <a:t> </a:t>
            </a:r>
            <a:r>
              <a:rPr lang="cs-CZ" sz="2000" dirty="0" err="1"/>
              <a:t>rež.střediska</a:t>
            </a:r>
            <a:r>
              <a:rPr lang="cs-CZ" sz="2000" dirty="0"/>
              <a:t> (výnosy – </a:t>
            </a:r>
            <a:r>
              <a:rPr lang="cs-CZ" sz="2000" dirty="0" err="1"/>
              <a:t>např.přijaté</a:t>
            </a:r>
            <a:r>
              <a:rPr lang="cs-CZ" sz="2000" dirty="0"/>
              <a:t> pokuty za porušení smluv ze strany odběratelů)</a:t>
            </a:r>
          </a:p>
          <a:p>
            <a:r>
              <a:rPr lang="cs-CZ" sz="2000" dirty="0"/>
              <a:t>Směrnice by se v průběhu </a:t>
            </a:r>
            <a:r>
              <a:rPr lang="cs-CZ" sz="2000" dirty="0" err="1"/>
              <a:t>kalkul.období</a:t>
            </a:r>
            <a:r>
              <a:rPr lang="cs-CZ" sz="2000" dirty="0"/>
              <a:t> neměla měnit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44293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Hmotné jednotky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dirty="0"/>
              <a:t> - cena se propočítává vždy na fyzikální jednotku(m3) a ne tedy na připojenou osobu</a:t>
            </a:r>
          </a:p>
          <a:p>
            <a:pPr marL="0" indent="0">
              <a:buNone/>
            </a:pPr>
            <a:r>
              <a:rPr lang="cs-CZ" sz="1600" dirty="0"/>
              <a:t>   nebo nemovitost (nezaměňovat se směrnými čísly),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b="1" dirty="0"/>
              <a:t>- §2 odst.6 </a:t>
            </a:r>
            <a:r>
              <a:rPr lang="cs-CZ" sz="1600" b="1" dirty="0" err="1"/>
              <a:t>Zvak</a:t>
            </a:r>
            <a:r>
              <a:rPr lang="cs-CZ" sz="1600" b="1" dirty="0"/>
              <a:t> –definice odběratele </a:t>
            </a:r>
            <a:r>
              <a:rPr lang="cs-CZ" sz="1600" b="1" dirty="0" err="1"/>
              <a:t>tzn.fakturovat</a:t>
            </a:r>
            <a:r>
              <a:rPr lang="cs-CZ" sz="1600" b="1" dirty="0"/>
              <a:t> pitnou vodu a odpadní vodu i z </a:t>
            </a:r>
          </a:p>
          <a:p>
            <a:pPr marL="0" indent="0">
              <a:buNone/>
            </a:pPr>
            <a:r>
              <a:rPr lang="cs-CZ" sz="1600" b="1" dirty="0"/>
              <a:t>   nemovitostí vlastníka Vak a provozovatele</a:t>
            </a:r>
            <a:r>
              <a:rPr lang="cs-CZ" sz="1600" dirty="0"/>
              <a:t>(objekty – </a:t>
            </a:r>
            <a:r>
              <a:rPr lang="cs-CZ" sz="1600" dirty="0" err="1"/>
              <a:t>radnice,školy,admin.budovy</a:t>
            </a:r>
            <a:r>
              <a:rPr lang="cs-CZ" sz="1600" dirty="0"/>
              <a:t> a</a:t>
            </a:r>
          </a:p>
          <a:p>
            <a:pPr marL="0" indent="0">
              <a:buNone/>
            </a:pPr>
            <a:r>
              <a:rPr lang="cs-CZ" sz="1600" dirty="0"/>
              <a:t>   provozní střediska, - jinak je to považováno za poškozování ostatních kupujících,</a:t>
            </a:r>
          </a:p>
          <a:p>
            <a:pPr marL="0" indent="0">
              <a:buNone/>
            </a:pPr>
            <a:r>
              <a:rPr lang="cs-CZ" sz="1600" dirty="0"/>
              <a:t>   někteří prodávající odpočítávají náklady za tyto vody – tím se sice neporušují cen.</a:t>
            </a:r>
          </a:p>
          <a:p>
            <a:pPr marL="0" indent="0">
              <a:buNone/>
            </a:pPr>
            <a:r>
              <a:rPr lang="cs-CZ" sz="1600" dirty="0"/>
              <a:t>   předpisy ,ale zkresluje to </a:t>
            </a:r>
            <a:r>
              <a:rPr lang="cs-CZ" sz="1600" dirty="0" err="1"/>
              <a:t>nefakt.vodu</a:t>
            </a:r>
            <a:r>
              <a:rPr lang="cs-CZ" sz="1600" dirty="0"/>
              <a:t>, </a:t>
            </a:r>
            <a:r>
              <a:rPr lang="cs-CZ" sz="1600" dirty="0" err="1"/>
              <a:t>vnitrodoklad</a:t>
            </a:r>
            <a:r>
              <a:rPr lang="cs-CZ" sz="1600" dirty="0"/>
              <a:t> – u obcí účet 516 aktivace služeb,</a:t>
            </a:r>
          </a:p>
          <a:p>
            <a:pPr marL="0" indent="0">
              <a:buNone/>
            </a:pPr>
            <a:r>
              <a:rPr lang="cs-CZ" sz="1600" dirty="0"/>
              <a:t>   pozor na možné narušování </a:t>
            </a:r>
            <a:r>
              <a:rPr lang="cs-CZ" sz="1600" dirty="0" err="1"/>
              <a:t>hosp.soutěže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- MF ČR akceptuje i u těchto „vod“ zahrnutí zisku(problém jedné účetní jednotky</a:t>
            </a:r>
          </a:p>
          <a:p>
            <a:pPr marL="0" indent="0">
              <a:buNone/>
            </a:pPr>
            <a:r>
              <a:rPr lang="cs-CZ" sz="1600" dirty="0"/>
              <a:t> - </a:t>
            </a:r>
            <a:r>
              <a:rPr lang="cs-CZ" sz="1600" b="1" dirty="0"/>
              <a:t>fakturovat i </a:t>
            </a:r>
            <a:r>
              <a:rPr lang="cs-CZ" sz="1600" b="1" dirty="0" err="1"/>
              <a:t>tzv.prací</a:t>
            </a:r>
            <a:r>
              <a:rPr lang="cs-CZ" sz="1600" b="1" dirty="0"/>
              <a:t> vody z ÚV </a:t>
            </a:r>
            <a:r>
              <a:rPr lang="cs-CZ" sz="1600" dirty="0"/>
              <a:t>a vodu spotřebovanou při čištění VDJ pokud </a:t>
            </a:r>
          </a:p>
          <a:p>
            <a:pPr marL="0" indent="0">
              <a:buNone/>
            </a:pPr>
            <a:r>
              <a:rPr lang="cs-CZ" sz="1600" dirty="0"/>
              <a:t>   zaústěny do kanalizace,</a:t>
            </a:r>
          </a:p>
          <a:p>
            <a:pPr marL="0" indent="0">
              <a:buNone/>
            </a:pPr>
            <a:r>
              <a:rPr lang="cs-CZ" sz="1600" dirty="0"/>
              <a:t> - </a:t>
            </a:r>
            <a:r>
              <a:rPr lang="cs-CZ" sz="1600" b="1" dirty="0"/>
              <a:t>vlastní spotřeba  </a:t>
            </a:r>
            <a:r>
              <a:rPr lang="cs-CZ" sz="1600" dirty="0"/>
              <a:t>- jen ta co zabezpečuje funkčnost vodovodu(„</a:t>
            </a:r>
            <a:r>
              <a:rPr lang="cs-CZ" sz="1600" dirty="0" err="1"/>
              <a:t>odkalení“,čištění</a:t>
            </a:r>
            <a:r>
              <a:rPr lang="cs-CZ" sz="1600" dirty="0"/>
              <a:t> VDJ)</a:t>
            </a:r>
          </a:p>
          <a:p>
            <a:pPr marL="0" indent="0">
              <a:buNone/>
            </a:pPr>
            <a:r>
              <a:rPr lang="cs-CZ" sz="1600" dirty="0"/>
              <a:t> - voda technologická = EON, ale nezahrnuje se do vyrobené vody rozpor s vyhláškou viz </a:t>
            </a:r>
          </a:p>
          <a:p>
            <a:pPr marL="0" indent="0">
              <a:buNone/>
            </a:pPr>
            <a:r>
              <a:rPr lang="cs-CZ" sz="1600" dirty="0"/>
              <a:t>   provozní střediska</a:t>
            </a:r>
          </a:p>
          <a:p>
            <a:pPr marL="0" indent="0">
              <a:buNone/>
            </a:pPr>
            <a:r>
              <a:rPr lang="cs-CZ" sz="1600" dirty="0"/>
              <a:t> - kdy fakturovat dle směrných čísel a za srážkovou vodu –lze dopředu nebo zpětně</a:t>
            </a:r>
          </a:p>
          <a:p>
            <a:pPr marL="0" indent="0">
              <a:buNone/>
            </a:pPr>
            <a:r>
              <a:rPr lang="cs-CZ" sz="1600" dirty="0"/>
              <a:t>      </a:t>
            </a:r>
          </a:p>
          <a:p>
            <a:pPr marL="0" indent="0">
              <a:buNone/>
            </a:pPr>
            <a:r>
              <a:rPr lang="cs-CZ" sz="1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76263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4525963"/>
          </a:xfrm>
        </p:spPr>
        <p:txBody>
          <a:bodyPr/>
          <a:lstStyle/>
          <a:p>
            <a:r>
              <a:rPr lang="cs-CZ" dirty="0"/>
              <a:t>   Neoprávněný majetkový prospěch(NMP)</a:t>
            </a:r>
          </a:p>
          <a:p>
            <a:pPr marL="0" indent="0">
              <a:buNone/>
            </a:pPr>
            <a:r>
              <a:rPr lang="cs-CZ" sz="1600" dirty="0"/>
              <a:t>  - uložením pokuty není podle §18 zákona o cenách dotčeno právo na vydání</a:t>
            </a:r>
          </a:p>
          <a:p>
            <a:pPr marL="0" indent="0">
              <a:buNone/>
            </a:pPr>
            <a:r>
              <a:rPr lang="cs-CZ" sz="1600" dirty="0"/>
              <a:t>    majetkového prospěchu tomu na jehož úkor byl získán(nelze </a:t>
            </a:r>
            <a:r>
              <a:rPr lang="cs-CZ" sz="1600" dirty="0" err="1"/>
              <a:t>li</a:t>
            </a:r>
            <a:r>
              <a:rPr lang="cs-CZ" sz="1600" dirty="0"/>
              <a:t> vydat dotčenému</a:t>
            </a:r>
          </a:p>
          <a:p>
            <a:pPr marL="0" indent="0">
              <a:buNone/>
            </a:pPr>
            <a:r>
              <a:rPr lang="cs-CZ" sz="1600" dirty="0"/>
              <a:t>    stane se příjmem příslušného rozpočtu),</a:t>
            </a:r>
          </a:p>
          <a:p>
            <a:pPr marL="0" indent="0">
              <a:buNone/>
            </a:pPr>
            <a:r>
              <a:rPr lang="cs-CZ" sz="1600" dirty="0"/>
              <a:t> -  může být vymáhán i úrok</a:t>
            </a:r>
          </a:p>
          <a:p>
            <a:pPr marL="0" indent="0">
              <a:buNone/>
            </a:pPr>
            <a:r>
              <a:rPr lang="cs-CZ" sz="1600" dirty="0"/>
              <a:t> -  ve smyslu § 2 odst.5 zák. o cenách získá prodávající NMP prodejem zboží za cenu</a:t>
            </a:r>
          </a:p>
          <a:p>
            <a:pPr marL="0" indent="0">
              <a:buNone/>
            </a:pPr>
            <a:r>
              <a:rPr lang="cs-CZ" sz="1600" dirty="0"/>
              <a:t>    obsahující </a:t>
            </a:r>
            <a:r>
              <a:rPr lang="cs-CZ" sz="1600" dirty="0" err="1"/>
              <a:t>neopr.náklady</a:t>
            </a:r>
            <a:r>
              <a:rPr lang="cs-CZ" sz="1600" dirty="0"/>
              <a:t> nebo </a:t>
            </a:r>
            <a:r>
              <a:rPr lang="cs-CZ" sz="1600" dirty="0" err="1"/>
              <a:t>nepřim.zisk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 -  pokud je podezření na NMP tak cen. kontrola </a:t>
            </a:r>
            <a:r>
              <a:rPr lang="cs-CZ" sz="1600" u="sng" dirty="0">
                <a:solidFill>
                  <a:srgbClr val="FF0000"/>
                </a:solidFill>
              </a:rPr>
              <a:t>je povinna </a:t>
            </a:r>
            <a:r>
              <a:rPr lang="cs-CZ" sz="1600" dirty="0"/>
              <a:t>vyčíslit jej do protokolu</a:t>
            </a:r>
          </a:p>
          <a:p>
            <a:pPr marL="0" indent="0">
              <a:buNone/>
            </a:pPr>
            <a:r>
              <a:rPr lang="cs-CZ" sz="1600" dirty="0"/>
              <a:t>    (viz §14 odst.3zákona o cenách)</a:t>
            </a:r>
          </a:p>
          <a:p>
            <a:pPr marL="0" indent="0">
              <a:buNone/>
            </a:pPr>
            <a:r>
              <a:rPr lang="cs-CZ" sz="1600" dirty="0"/>
              <a:t> -  při prokázání vrácení NMP tomu na jehož úkor byl získán před zahájením cenové </a:t>
            </a:r>
          </a:p>
          <a:p>
            <a:pPr marL="0" indent="0">
              <a:buNone/>
            </a:pPr>
            <a:r>
              <a:rPr lang="cs-CZ" sz="1600" dirty="0"/>
              <a:t>    </a:t>
            </a:r>
            <a:r>
              <a:rPr lang="cs-CZ" sz="1600" dirty="0" err="1"/>
              <a:t>kontroly,se</a:t>
            </a:r>
            <a:r>
              <a:rPr lang="cs-CZ" sz="1600" dirty="0"/>
              <a:t> tento nezapočítává do vyčíslení</a:t>
            </a:r>
          </a:p>
          <a:p>
            <a:pPr marL="0" indent="0">
              <a:buNone/>
            </a:pPr>
            <a:r>
              <a:rPr lang="cs-CZ" sz="1600" dirty="0"/>
              <a:t> -  povinnost vrátit NMP tedy uložením pokuty nezaniká,</a:t>
            </a:r>
          </a:p>
          <a:p>
            <a:pPr marL="0" indent="0">
              <a:buNone/>
            </a:pPr>
            <a:r>
              <a:rPr lang="cs-CZ" sz="1600" dirty="0"/>
              <a:t> -  </a:t>
            </a:r>
            <a:r>
              <a:rPr lang="cs-CZ" sz="1600" b="1" dirty="0"/>
              <a:t>na vrácení NMP je právo a je třeba se ho domáhat občanskoprávní cestou</a:t>
            </a:r>
          </a:p>
          <a:p>
            <a:pPr marL="0" indent="0">
              <a:buNone/>
            </a:pPr>
            <a:r>
              <a:rPr lang="cs-CZ" sz="1600" b="1" dirty="0"/>
              <a:t>    (viz ustanovení §2991 „občanského </a:t>
            </a:r>
            <a:r>
              <a:rPr lang="cs-CZ" sz="1600" dirty="0" err="1"/>
              <a:t>zákoníku“,informace</a:t>
            </a:r>
            <a:r>
              <a:rPr lang="cs-CZ" sz="1600" dirty="0"/>
              <a:t> z vydané rozhodnutí)</a:t>
            </a:r>
          </a:p>
          <a:p>
            <a:pPr marL="0" indent="0">
              <a:buNone/>
            </a:pPr>
            <a:r>
              <a:rPr lang="cs-CZ" sz="1600" dirty="0"/>
              <a:t>    „hromadné žaloby“</a:t>
            </a:r>
          </a:p>
          <a:p>
            <a:pPr marL="0" indent="0">
              <a:buNone/>
            </a:pPr>
            <a:r>
              <a:rPr lang="cs-CZ" sz="1600" dirty="0"/>
              <a:t>-   </a:t>
            </a:r>
            <a:r>
              <a:rPr lang="cs-CZ" sz="1600" b="1" dirty="0"/>
              <a:t>NMP – musí se prokázat jeho připsání na účet – nestačí dle výše faktur</a:t>
            </a:r>
          </a:p>
          <a:p>
            <a:pPr marL="0" indent="0">
              <a:buNone/>
            </a:pPr>
            <a:r>
              <a:rPr lang="cs-CZ" sz="1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90735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6248400"/>
            <a:ext cx="80629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altLang="cs-CZ" sz="1000" b="1">
                <a:latin typeface="Verdana" pitchFamily="34" charset="0"/>
              </a:rPr>
              <a:t>		                             </a:t>
            </a:r>
            <a:endParaRPr lang="cs-CZ" altLang="cs-CZ" sz="1000" b="1"/>
          </a:p>
          <a:p>
            <a:pPr>
              <a:spcBef>
                <a:spcPct val="50000"/>
              </a:spcBef>
            </a:pPr>
            <a:endParaRPr lang="cs-CZ" alt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054438" y="980728"/>
            <a:ext cx="648946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Děkuji za pozornost</a:t>
            </a:r>
          </a:p>
          <a:p>
            <a:endParaRPr lang="cs-CZ" sz="2000" dirty="0"/>
          </a:p>
          <a:p>
            <a:r>
              <a:rPr lang="cs-CZ" sz="2000" dirty="0"/>
              <a:t>ing. Pavel Peroutka</a:t>
            </a:r>
          </a:p>
          <a:p>
            <a:r>
              <a:rPr lang="cs-CZ" sz="2000" dirty="0"/>
              <a:t>technický auditor při Mze ČR</a:t>
            </a:r>
          </a:p>
          <a:p>
            <a:r>
              <a:rPr lang="cs-CZ" sz="2000" dirty="0"/>
              <a:t>soudní znalec pro ekonomiku a cenotvorbu v oboru Vak</a:t>
            </a:r>
          </a:p>
          <a:p>
            <a:endParaRPr lang="cs-CZ" sz="2000" dirty="0"/>
          </a:p>
          <a:p>
            <a:r>
              <a:rPr lang="cs-CZ" sz="2000" dirty="0"/>
              <a:t>Kontakt :mobil – 602 657 241</a:t>
            </a:r>
          </a:p>
          <a:p>
            <a:r>
              <a:rPr lang="cs-CZ" sz="2000" dirty="0"/>
              <a:t>               mail – </a:t>
            </a:r>
            <a:r>
              <a:rPr lang="cs-CZ" sz="2000" dirty="0" err="1">
                <a:hlinkClick r:id="rId2"/>
              </a:rPr>
              <a:t>pavelperoutka</a:t>
            </a:r>
            <a:r>
              <a:rPr lang="en-US" sz="2000" dirty="0">
                <a:hlinkClick r:id="rId2"/>
              </a:rPr>
              <a:t>@</a:t>
            </a:r>
            <a:r>
              <a:rPr lang="cs-CZ" sz="2000" dirty="0">
                <a:hlinkClick r:id="rId2"/>
              </a:rPr>
              <a:t>seznam.cz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Kutná Hora   4.6.2024</a:t>
            </a:r>
            <a:endParaRPr lang="de-DE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EC4C5-1D9F-B4A8-EC57-42130EFFE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/>
              <a:t>Cenotvorba v oboru Vak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6AB0AC-C489-3417-5AA4-F2440A482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b="1" dirty="0"/>
              <a:t>Vývoj :</a:t>
            </a:r>
          </a:p>
          <a:p>
            <a:pPr marL="0" indent="0">
              <a:buNone/>
            </a:pPr>
            <a:r>
              <a:rPr lang="cs-CZ" sz="1400" dirty="0"/>
              <a:t>       -  před rokem 1990 </a:t>
            </a:r>
            <a:r>
              <a:rPr lang="cs-CZ" sz="1400" dirty="0" err="1"/>
              <a:t>resp.až</a:t>
            </a:r>
            <a:r>
              <a:rPr lang="cs-CZ" sz="1400" dirty="0"/>
              <a:t> do doby transformace(privatizace) oboru Vak byly ceny pro V+S</a:t>
            </a:r>
          </a:p>
          <a:p>
            <a:pPr marL="0" indent="0">
              <a:buNone/>
            </a:pPr>
            <a:r>
              <a:rPr lang="cs-CZ" sz="1400" dirty="0"/>
              <a:t>          stanoveny jako úřední (pevné ) ceny , podniky Vak byly  dotovány ze SR </a:t>
            </a:r>
            <a:r>
              <a:rPr lang="cs-CZ" sz="1400" dirty="0" err="1"/>
              <a:t>resp.rozpočtů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          „krajů“</a:t>
            </a:r>
          </a:p>
          <a:p>
            <a:pPr marL="0" indent="0">
              <a:buNone/>
            </a:pPr>
            <a:r>
              <a:rPr lang="cs-CZ" sz="1400" dirty="0"/>
              <a:t>       -  po privatizaci(1993 – 1994) přechod na věcné usměrňování cen </a:t>
            </a:r>
          </a:p>
          <a:p>
            <a:pPr marL="0" indent="0">
              <a:buNone/>
            </a:pPr>
            <a:r>
              <a:rPr lang="cs-CZ" sz="1400" dirty="0"/>
              <a:t>       -  obor Vak regulován dle zákona o cenách č.526/1990 Sb., a příslušných cenových výměrů</a:t>
            </a:r>
          </a:p>
          <a:p>
            <a:pPr marL="0" indent="0">
              <a:buNone/>
            </a:pPr>
            <a:r>
              <a:rPr lang="cs-CZ" sz="1400" dirty="0"/>
              <a:t>       -  struktura kalkulací dle prováděcí  vyhlášky k zákonu o cenách</a:t>
            </a:r>
          </a:p>
          <a:p>
            <a:pPr marL="0" indent="0">
              <a:buNone/>
            </a:pPr>
            <a:r>
              <a:rPr lang="cs-CZ" sz="1400" dirty="0"/>
              <a:t>          - od 1.1.2006 až do 31.3.2014 kalkulace dle „ opatření obecné povahy </a:t>
            </a:r>
            <a:r>
              <a:rPr lang="cs-CZ" sz="1400" dirty="0" err="1"/>
              <a:t>Mze</a:t>
            </a:r>
            <a:r>
              <a:rPr lang="cs-CZ" sz="1400" dirty="0"/>
              <a:t>“</a:t>
            </a:r>
          </a:p>
          <a:p>
            <a:pPr marL="0" indent="0">
              <a:buNone/>
            </a:pPr>
            <a:r>
              <a:rPr lang="cs-CZ" sz="1400" dirty="0"/>
              <a:t>          - od 1.4.2014 kalkulace dle příloh č.19(struktura) a č.19a(obsahová náplň </a:t>
            </a:r>
            <a:r>
              <a:rPr lang="cs-CZ" sz="1400" dirty="0" err="1"/>
              <a:t>kalk.položek</a:t>
            </a:r>
            <a:r>
              <a:rPr lang="cs-CZ" sz="1400" dirty="0"/>
              <a:t>) – platí</a:t>
            </a:r>
          </a:p>
          <a:p>
            <a:pPr marL="0" indent="0">
              <a:buNone/>
            </a:pPr>
            <a:r>
              <a:rPr lang="cs-CZ" sz="1400" dirty="0"/>
              <a:t>            v podstatě až dodnes</a:t>
            </a:r>
          </a:p>
          <a:p>
            <a:pPr marL="0" indent="0">
              <a:buNone/>
            </a:pPr>
            <a:r>
              <a:rPr lang="cs-CZ" sz="1400" dirty="0"/>
              <a:t>       -  od 1.1.2012 podstatná změna ve výpočtu zisku(zisk s odkazem </a:t>
            </a:r>
            <a:r>
              <a:rPr lang="cs-CZ" sz="1400" b="1" dirty="0"/>
              <a:t>na návratnost vloženého </a:t>
            </a:r>
          </a:p>
          <a:p>
            <a:pPr marL="0" indent="0">
              <a:buNone/>
            </a:pPr>
            <a:r>
              <a:rPr lang="cs-CZ" sz="1400" b="1" dirty="0"/>
              <a:t>          kapitálu</a:t>
            </a:r>
          </a:p>
          <a:p>
            <a:pPr marL="0" indent="0">
              <a:buNone/>
            </a:pPr>
            <a:r>
              <a:rPr lang="cs-CZ" sz="1400" dirty="0"/>
              <a:t>          (výpočet s odkazem na zůstatkovou hodnotu </a:t>
            </a:r>
            <a:r>
              <a:rPr lang="cs-CZ" sz="1400" dirty="0" err="1"/>
              <a:t>infamajetku</a:t>
            </a:r>
            <a:r>
              <a:rPr lang="cs-CZ" sz="1400" dirty="0"/>
              <a:t> bez dotací – u nájemních vztahů </a:t>
            </a:r>
          </a:p>
          <a:p>
            <a:pPr marL="0" indent="0">
              <a:buNone/>
            </a:pPr>
            <a:r>
              <a:rPr lang="cs-CZ" sz="1400" dirty="0"/>
              <a:t>           nutná </a:t>
            </a:r>
            <a:r>
              <a:rPr lang="cs-CZ" sz="1400" dirty="0" err="1"/>
              <a:t>dohoda,u</a:t>
            </a:r>
            <a:r>
              <a:rPr lang="cs-CZ" sz="1400" dirty="0"/>
              <a:t> koncesí po 1.1.2017 </a:t>
            </a:r>
            <a:r>
              <a:rPr lang="cs-CZ" sz="1400" dirty="0" err="1"/>
              <a:t>infra</a:t>
            </a:r>
            <a:r>
              <a:rPr lang="cs-CZ" sz="1400" dirty="0"/>
              <a:t> majetek již nelze </a:t>
            </a:r>
            <a:r>
              <a:rPr lang="cs-CZ" sz="1400" dirty="0" err="1"/>
              <a:t>zahrnout,do</a:t>
            </a:r>
            <a:r>
              <a:rPr lang="cs-CZ" sz="1400" dirty="0"/>
              <a:t> výpočtu se dále </a:t>
            </a:r>
          </a:p>
          <a:p>
            <a:pPr marL="0" indent="0">
              <a:buNone/>
            </a:pPr>
            <a:r>
              <a:rPr lang="cs-CZ" sz="1400" dirty="0"/>
              <a:t>          zahrnovala </a:t>
            </a:r>
            <a:r>
              <a:rPr lang="cs-CZ" sz="1400" dirty="0" err="1"/>
              <a:t>zůstat.hodnota</a:t>
            </a:r>
            <a:r>
              <a:rPr lang="cs-CZ" sz="1400" dirty="0"/>
              <a:t> </a:t>
            </a:r>
            <a:r>
              <a:rPr lang="cs-CZ" sz="1400" dirty="0" err="1"/>
              <a:t>prov.majetku</a:t>
            </a:r>
            <a:r>
              <a:rPr lang="cs-CZ" sz="1400" dirty="0"/>
              <a:t> a dále pracovní kapitál(</a:t>
            </a:r>
            <a:r>
              <a:rPr lang="cs-CZ" sz="1400" dirty="0" err="1"/>
              <a:t>pohledávky,závazky,zásoby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        - od 1.1.2022 zisk odvozen z </a:t>
            </a:r>
            <a:r>
              <a:rPr lang="cs-CZ" sz="1400" b="1" dirty="0"/>
              <a:t>reprodukční hodnoty </a:t>
            </a:r>
            <a:r>
              <a:rPr lang="cs-CZ" sz="1400" b="1" dirty="0" err="1"/>
              <a:t>inframajetku</a:t>
            </a:r>
            <a:r>
              <a:rPr lang="cs-CZ" sz="1400" dirty="0"/>
              <a:t>(viz VÚME) a tedy ve vazbě na</a:t>
            </a:r>
          </a:p>
          <a:p>
            <a:pPr marL="0" indent="0">
              <a:buNone/>
            </a:pPr>
            <a:r>
              <a:rPr lang="cs-CZ" sz="1400" dirty="0"/>
              <a:t>          </a:t>
            </a:r>
            <a:r>
              <a:rPr lang="cs-CZ" sz="1400" b="1" dirty="0"/>
              <a:t>návratnost použitého kapitálu</a:t>
            </a:r>
          </a:p>
          <a:p>
            <a:pPr marL="0" indent="0">
              <a:buNone/>
            </a:pPr>
            <a:r>
              <a:rPr lang="cs-CZ" sz="1400" b="1" dirty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342983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792" y="-571500"/>
            <a:ext cx="8229600" cy="1143000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4525963"/>
          </a:xfrm>
        </p:spPr>
        <p:txBody>
          <a:bodyPr/>
          <a:lstStyle/>
          <a:p>
            <a:r>
              <a:rPr lang="cs-CZ" u="sng" dirty="0"/>
              <a:t>Základní cenové předpisy pro obor Vak</a:t>
            </a:r>
          </a:p>
          <a:p>
            <a:r>
              <a:rPr lang="cs-CZ" sz="1600" b="1" dirty="0"/>
              <a:t> Zákon č.265/1991 </a:t>
            </a:r>
            <a:r>
              <a:rPr lang="cs-CZ" sz="1600" dirty="0"/>
              <a:t>Sb., o působnosti orgánů ČR v oblasti cen </a:t>
            </a:r>
          </a:p>
          <a:p>
            <a:pPr marL="0" indent="0">
              <a:buNone/>
            </a:pPr>
            <a:r>
              <a:rPr lang="cs-CZ" sz="1600" dirty="0"/>
              <a:t>                 </a:t>
            </a:r>
            <a:r>
              <a:rPr lang="cs-CZ" sz="1600" b="1" dirty="0"/>
              <a:t>§ 2</a:t>
            </a:r>
            <a:r>
              <a:rPr lang="cs-CZ" sz="1600" dirty="0"/>
              <a:t> stanoví působnost MF při regulaci cen a zmocňuje  k vydávání</a:t>
            </a:r>
          </a:p>
          <a:p>
            <a:pPr marL="0" indent="0">
              <a:buNone/>
            </a:pPr>
            <a:r>
              <a:rPr lang="cs-CZ" sz="1600" dirty="0"/>
              <a:t>                  podzákonných předpisů(cenových výměrů)</a:t>
            </a:r>
          </a:p>
          <a:p>
            <a:pPr marL="0" indent="0">
              <a:buNone/>
            </a:pPr>
            <a:r>
              <a:rPr lang="cs-CZ" sz="1600" dirty="0"/>
              <a:t>                 </a:t>
            </a:r>
            <a:r>
              <a:rPr lang="cs-CZ" sz="1600" b="1" dirty="0"/>
              <a:t>§ 3 </a:t>
            </a:r>
            <a:r>
              <a:rPr lang="cs-CZ" sz="1600" dirty="0"/>
              <a:t>stanoví působnost SFÚ k cenovým kontrolám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 </a:t>
            </a:r>
            <a:r>
              <a:rPr lang="cs-CZ" sz="1600" b="1" dirty="0"/>
              <a:t>Zákon č.526/1990 Sb., </a:t>
            </a:r>
            <a:r>
              <a:rPr lang="cs-CZ" sz="1600" dirty="0"/>
              <a:t>o cenách(např</a:t>
            </a:r>
            <a:r>
              <a:rPr lang="cs-CZ" sz="1600" b="1" dirty="0"/>
              <a:t>.§ 1</a:t>
            </a:r>
            <a:r>
              <a:rPr lang="cs-CZ" sz="1600" dirty="0"/>
              <a:t>,odst.6,pís.a – regulace pokud </a:t>
            </a:r>
          </a:p>
          <a:p>
            <a:pPr marL="0" indent="0">
              <a:buNone/>
            </a:pPr>
            <a:r>
              <a:rPr lang="cs-CZ" sz="1600" dirty="0"/>
              <a:t>                 </a:t>
            </a:r>
            <a:r>
              <a:rPr lang="cs-CZ" sz="1600" i="1" dirty="0"/>
              <a:t>omezena </a:t>
            </a:r>
            <a:r>
              <a:rPr lang="cs-CZ" sz="1600" i="1" dirty="0" err="1"/>
              <a:t>hosp.soutěž</a:t>
            </a:r>
            <a:r>
              <a:rPr lang="cs-CZ" sz="1600" i="1" dirty="0"/>
              <a:t> – Vak – </a:t>
            </a:r>
            <a:r>
              <a:rPr lang="cs-CZ" sz="1600" i="1" dirty="0" err="1"/>
              <a:t>přir.monopol</a:t>
            </a:r>
            <a:r>
              <a:rPr lang="cs-CZ" sz="1600" dirty="0"/>
              <a:t>, </a:t>
            </a:r>
            <a:r>
              <a:rPr lang="cs-CZ" sz="1600" b="1" dirty="0"/>
              <a:t>§2</a:t>
            </a:r>
            <a:r>
              <a:rPr lang="cs-CZ" sz="1600" dirty="0"/>
              <a:t>,odst.1 –sjednávání ceny</a:t>
            </a:r>
          </a:p>
          <a:p>
            <a:pPr marL="0" indent="0">
              <a:buNone/>
            </a:pPr>
            <a:r>
              <a:rPr lang="cs-CZ" sz="1600" dirty="0"/>
              <a:t>                 </a:t>
            </a:r>
            <a:r>
              <a:rPr lang="cs-CZ" sz="1600" dirty="0">
                <a:solidFill>
                  <a:srgbClr val="FF0000"/>
                </a:solidFill>
              </a:rPr>
              <a:t>cena obsahuje zcela nebo zčásti.,</a:t>
            </a:r>
            <a:r>
              <a:rPr lang="cs-CZ" sz="1600" dirty="0"/>
              <a:t>odst.3–zneužití výhodného </a:t>
            </a:r>
            <a:r>
              <a:rPr lang="cs-CZ" sz="1600" dirty="0" err="1"/>
              <a:t>hosp.postavení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                odst.5 - nepřim.majet.prospěch,odst.6 - </a:t>
            </a:r>
            <a:r>
              <a:rPr lang="cs-CZ" sz="1600" b="1" dirty="0"/>
              <a:t>obvyklá cena - </a:t>
            </a:r>
            <a:r>
              <a:rPr lang="cs-CZ" sz="1600" dirty="0"/>
              <a:t>definice.- tedy v oboru</a:t>
            </a:r>
          </a:p>
          <a:p>
            <a:pPr marL="0" indent="0">
              <a:buNone/>
            </a:pPr>
            <a:r>
              <a:rPr lang="cs-CZ" sz="1600" dirty="0"/>
              <a:t>                 „Vak“ nelze aplikovat !!!!!!</a:t>
            </a:r>
          </a:p>
          <a:p>
            <a:pPr marL="0" indent="0">
              <a:buNone/>
            </a:pPr>
            <a:r>
              <a:rPr lang="cs-CZ" sz="1600" dirty="0"/>
              <a:t>                 odst.7 </a:t>
            </a:r>
            <a:r>
              <a:rPr lang="cs-CZ" sz="1600" dirty="0" err="1"/>
              <a:t>písm.a</a:t>
            </a:r>
            <a:r>
              <a:rPr lang="cs-CZ" sz="1600" dirty="0"/>
              <a:t> – </a:t>
            </a:r>
            <a:r>
              <a:rPr lang="cs-CZ" sz="1600" dirty="0" err="1"/>
              <a:t>ek.oprav</a:t>
            </a:r>
            <a:r>
              <a:rPr lang="cs-CZ" sz="1600" dirty="0"/>
              <a:t>. náklady –definice,</a:t>
            </a:r>
          </a:p>
          <a:p>
            <a:pPr marL="0" indent="0">
              <a:buNone/>
            </a:pPr>
            <a:r>
              <a:rPr lang="cs-CZ" sz="1600" dirty="0"/>
              <a:t>                 </a:t>
            </a:r>
            <a:r>
              <a:rPr lang="cs-CZ" sz="1600" dirty="0" err="1"/>
              <a:t>pís.b</a:t>
            </a:r>
            <a:r>
              <a:rPr lang="cs-CZ" sz="1600" dirty="0"/>
              <a:t>) </a:t>
            </a:r>
            <a:r>
              <a:rPr lang="cs-CZ" sz="1600" dirty="0" err="1"/>
              <a:t>přiměř.zisk</a:t>
            </a:r>
            <a:r>
              <a:rPr lang="cs-CZ" sz="1600" dirty="0"/>
              <a:t>, </a:t>
            </a:r>
            <a:r>
              <a:rPr lang="cs-CZ" sz="1600" b="1" dirty="0"/>
              <a:t>§4</a:t>
            </a:r>
            <a:r>
              <a:rPr lang="cs-CZ" sz="1600" dirty="0"/>
              <a:t> způsob regulace </a:t>
            </a:r>
            <a:r>
              <a:rPr lang="cs-CZ" sz="1600" b="1" dirty="0"/>
              <a:t>odst.1 </a:t>
            </a:r>
            <a:r>
              <a:rPr lang="cs-CZ" sz="1600" b="1" dirty="0" err="1"/>
              <a:t>pís.b</a:t>
            </a:r>
            <a:r>
              <a:rPr lang="cs-CZ" sz="1600" b="1" dirty="0"/>
              <a:t> věcně </a:t>
            </a:r>
            <a:r>
              <a:rPr lang="cs-CZ" sz="1600" b="1" dirty="0" err="1"/>
              <a:t>usměr.cena</a:t>
            </a:r>
            <a:r>
              <a:rPr lang="cs-CZ" sz="1600" b="1" dirty="0"/>
              <a:t>,</a:t>
            </a:r>
          </a:p>
          <a:p>
            <a:pPr marL="0" indent="0">
              <a:buNone/>
            </a:pPr>
            <a:r>
              <a:rPr lang="cs-CZ" sz="1600" dirty="0"/>
              <a:t>                 </a:t>
            </a:r>
            <a:r>
              <a:rPr lang="cs-CZ" sz="1600" b="1" dirty="0"/>
              <a:t>§6</a:t>
            </a:r>
            <a:r>
              <a:rPr lang="cs-CZ" sz="1600" dirty="0"/>
              <a:t> odst.1 </a:t>
            </a:r>
            <a:r>
              <a:rPr lang="cs-CZ" sz="1600" dirty="0" err="1"/>
              <a:t>pís.c</a:t>
            </a:r>
            <a:r>
              <a:rPr lang="cs-CZ" sz="1600" dirty="0"/>
              <a:t>)</a:t>
            </a:r>
            <a:r>
              <a:rPr lang="cs-CZ" sz="1600" b="1" dirty="0"/>
              <a:t>závazný postup pro kalkulaci ceny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              </a:t>
            </a:r>
          </a:p>
          <a:p>
            <a:pPr marL="0" indent="0">
              <a:buNone/>
            </a:pPr>
            <a:r>
              <a:rPr lang="cs-CZ" sz="1600" dirty="0"/>
              <a:t>          </a:t>
            </a:r>
          </a:p>
          <a:p>
            <a:pPr marL="0" indent="0">
              <a:buNone/>
            </a:pPr>
            <a:r>
              <a:rPr lang="cs-CZ" sz="1600" dirty="0"/>
              <a:t>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9305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B4106-5EE6-9D54-BCD2-9B0F4E23E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/>
              <a:t>Cenotvorba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8994A4-4921-BFEE-217F-6D8544117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b="1" dirty="0"/>
              <a:t>§ 7 odst.1 - </a:t>
            </a:r>
            <a:r>
              <a:rPr lang="cs-CZ" sz="1400" dirty="0"/>
              <a:t>3 měsíční lhůta pro sladění s cenovými předpisy(např. v roce 2015 „</a:t>
            </a:r>
            <a:r>
              <a:rPr lang="cs-CZ" sz="1400" dirty="0" err="1"/>
              <a:t>dvojslož.cena</a:t>
            </a:r>
            <a:r>
              <a:rPr lang="cs-CZ" sz="1400" dirty="0"/>
              <a:t>)</a:t>
            </a:r>
          </a:p>
          <a:p>
            <a:r>
              <a:rPr lang="cs-CZ" sz="1400" b="1" dirty="0"/>
              <a:t>§ 11 </a:t>
            </a:r>
            <a:r>
              <a:rPr lang="cs-CZ" sz="1400" b="1" dirty="0" err="1"/>
              <a:t>ost</a:t>
            </a:r>
            <a:r>
              <a:rPr lang="cs-CZ" sz="1400" b="1" dirty="0"/>
              <a:t>. 2 -  </a:t>
            </a:r>
            <a:r>
              <a:rPr lang="cs-CZ" sz="1400" dirty="0"/>
              <a:t>uchování kalkulací po dobu 3 let od jejich účinnosti</a:t>
            </a:r>
          </a:p>
          <a:p>
            <a:endParaRPr lang="cs-CZ" sz="1400" dirty="0"/>
          </a:p>
          <a:p>
            <a:pPr marL="0" indent="0">
              <a:buNone/>
            </a:pPr>
            <a:r>
              <a:rPr lang="cs-CZ" sz="1400" b="1" dirty="0"/>
              <a:t>Zákon o cenách se vztahuje na uplatňování , regulaci a kontrolu </a:t>
            </a:r>
            <a:r>
              <a:rPr lang="cs-CZ" sz="1400" b="1" dirty="0" err="1"/>
              <a:t>výrobků,výkonů,prací</a:t>
            </a:r>
            <a:r>
              <a:rPr lang="cs-CZ" sz="1400" b="1" dirty="0"/>
              <a:t>  a služeb.</a:t>
            </a:r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r>
              <a:rPr lang="cs-CZ" sz="1400" b="1" dirty="0"/>
              <a:t>Tedy tam ,kde dochází k jejich prodeji a koupi.</a:t>
            </a:r>
          </a:p>
          <a:p>
            <a:pPr marL="0" indent="0">
              <a:buNone/>
            </a:pPr>
            <a:r>
              <a:rPr lang="cs-CZ" sz="1400" b="1" dirty="0"/>
              <a:t> </a:t>
            </a:r>
          </a:p>
          <a:p>
            <a:pPr marL="0" indent="0">
              <a:buNone/>
            </a:pPr>
            <a:r>
              <a:rPr lang="cs-CZ" sz="1400" i="1" dirty="0"/>
              <a:t>Ve výše uvedených případech nelze aplikovat zákon č.151/1997 Sb. v  platném znění – zákon o oceňování majetku. Tento zákon se uplatňuje v jiných případech(např. při vkladech majetku obcí do akciových společností ).</a:t>
            </a:r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r>
              <a:rPr lang="cs-CZ" sz="1400" b="1" dirty="0"/>
              <a:t>Vyhláška č.450/2009 Sb. v platném znění ,kterou se provádí zákon o cenách(</a:t>
            </a:r>
            <a:r>
              <a:rPr lang="cs-CZ" sz="1400" dirty="0"/>
              <a:t>především odkaz na §1 odst.  - možnost podrobnější kalkulace  ve vazbě na cenový výměr – viz odkaz na přílohy č.19 a</a:t>
            </a:r>
          </a:p>
          <a:p>
            <a:pPr marL="0" indent="0">
              <a:buNone/>
            </a:pPr>
            <a:r>
              <a:rPr lang="cs-CZ" sz="1400" dirty="0"/>
              <a:t>č.19 a vyhlášky č.428/2001 Sb., v platném znění</a:t>
            </a:r>
          </a:p>
        </p:txBody>
      </p:sp>
    </p:spTree>
    <p:extLst>
      <p:ext uri="{BB962C8B-B14F-4D97-AF65-F5344CB8AC3E}">
        <p14:creationId xmlns:p14="http://schemas.microsoft.com/office/powerpoint/2010/main" val="233494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kdy a proč regulovat</a:t>
            </a:r>
          </a:p>
          <a:p>
            <a:pPr marL="0" indent="0">
              <a:buNone/>
            </a:pPr>
            <a:r>
              <a:rPr lang="cs-CZ" sz="2000" dirty="0"/>
              <a:t>   - v případě , že je omezena hospodářská </a:t>
            </a:r>
          </a:p>
          <a:p>
            <a:pPr marL="0" indent="0">
              <a:buNone/>
            </a:pPr>
            <a:r>
              <a:rPr lang="cs-CZ" sz="2000" dirty="0"/>
              <a:t>     soutěž ,tedy nepůsobí tržní prostředí x diskuse k obvyklé ceně</a:t>
            </a:r>
          </a:p>
          <a:p>
            <a:pPr marL="0" indent="0">
              <a:buNone/>
            </a:pPr>
            <a:r>
              <a:rPr lang="cs-CZ" sz="2000" dirty="0"/>
              <a:t>     „Vak“ – přirozený monopol</a:t>
            </a:r>
          </a:p>
          <a:p>
            <a:r>
              <a:rPr lang="cs-CZ" sz="2000" dirty="0"/>
              <a:t>co regulovat</a:t>
            </a:r>
          </a:p>
          <a:p>
            <a:pPr marL="0" indent="0">
              <a:buNone/>
            </a:pPr>
            <a:r>
              <a:rPr lang="cs-CZ" sz="2000" dirty="0"/>
              <a:t>   - jen na ty vodovody a kanalizace pro </a:t>
            </a:r>
          </a:p>
          <a:p>
            <a:pPr marL="0" indent="0">
              <a:buNone/>
            </a:pPr>
            <a:r>
              <a:rPr lang="cs-CZ" sz="2000" dirty="0"/>
              <a:t>     veřejnou potřebu – viz § 1 zákona o </a:t>
            </a:r>
          </a:p>
          <a:p>
            <a:pPr marL="0" indent="0">
              <a:buNone/>
            </a:pPr>
            <a:r>
              <a:rPr lang="cs-CZ" sz="2000" dirty="0"/>
              <a:t>     „</a:t>
            </a:r>
            <a:r>
              <a:rPr lang="cs-CZ" sz="2000" dirty="0" err="1"/>
              <a:t>VaK</a:t>
            </a:r>
            <a:r>
              <a:rPr lang="cs-CZ" sz="2000" dirty="0"/>
              <a:t>“ ( pozor: dešťové kanalizace vtékající do „jednotné“</a:t>
            </a:r>
          </a:p>
          <a:p>
            <a:pPr marL="0" indent="0">
              <a:buNone/>
            </a:pPr>
            <a:r>
              <a:rPr lang="cs-CZ" sz="2000" dirty="0"/>
              <a:t>     kanalizace“)</a:t>
            </a:r>
          </a:p>
          <a:p>
            <a:r>
              <a:rPr lang="cs-CZ" sz="2000" dirty="0"/>
              <a:t>úloha „ </a:t>
            </a:r>
            <a:r>
              <a:rPr lang="cs-CZ" sz="2000" dirty="0" err="1"/>
              <a:t>vodoprávky</a:t>
            </a:r>
            <a:r>
              <a:rPr lang="cs-CZ" sz="2000" dirty="0"/>
              <a:t>“ při </a:t>
            </a:r>
            <a:r>
              <a:rPr lang="cs-CZ" sz="2000" dirty="0" err="1"/>
              <a:t>tzv.rekolaudaci</a:t>
            </a:r>
            <a:r>
              <a:rPr lang="cs-CZ" sz="2000" dirty="0"/>
              <a:t> vodovodů a kanalizací  na Vak pro veřejnou potřebu (i dešťových ,ne však splaškových </a:t>
            </a:r>
            <a:r>
              <a:rPr lang="cs-CZ" sz="2000" dirty="0" err="1"/>
              <a:t>kanal</a:t>
            </a:r>
            <a:r>
              <a:rPr lang="cs-CZ" sz="2000" dirty="0"/>
              <a:t>?)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134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Věcné usměrňování cen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sz="1600" dirty="0"/>
              <a:t>- do věcně usměrňované ceny lze promítnout pouze ekonomicky </a:t>
            </a:r>
            <a:r>
              <a:rPr lang="cs-CZ" sz="1600" dirty="0" err="1"/>
              <a:t>opr.náklady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        </a:t>
            </a:r>
            <a:r>
              <a:rPr lang="cs-CZ" sz="1600" b="1" dirty="0"/>
              <a:t>doložitelné z účetnictví</a:t>
            </a:r>
            <a:r>
              <a:rPr lang="cs-CZ" sz="1600" dirty="0"/>
              <a:t>(účty tř.5 vč. 599 resp.tř.8) dále přiměřený zisk ,daň podle</a:t>
            </a:r>
          </a:p>
          <a:p>
            <a:pPr marL="0" indent="0">
              <a:buNone/>
            </a:pPr>
            <a:r>
              <a:rPr lang="cs-CZ" sz="1600" dirty="0"/>
              <a:t>        příslušných předpisů (DPH) !!!!! </a:t>
            </a:r>
            <a:r>
              <a:rPr lang="cs-CZ" sz="1600" b="1" dirty="0"/>
              <a:t>od 2019 </a:t>
            </a:r>
            <a:r>
              <a:rPr lang="cs-CZ" sz="1600" dirty="0"/>
              <a:t>nejsou zálohy na odběr </a:t>
            </a:r>
            <a:r>
              <a:rPr lang="cs-CZ" sz="1600" b="1" dirty="0"/>
              <a:t>podzemn</a:t>
            </a:r>
            <a:r>
              <a:rPr lang="cs-CZ" sz="1600" dirty="0"/>
              <a:t>í </a:t>
            </a:r>
          </a:p>
          <a:p>
            <a:pPr marL="0" indent="0">
              <a:buNone/>
            </a:pPr>
            <a:r>
              <a:rPr lang="cs-CZ" sz="1600" dirty="0"/>
              <a:t>        vody  - do nákladů tedy dle vlastních odečtů </a:t>
            </a:r>
            <a:r>
              <a:rPr lang="cs-CZ" sz="1600" b="1" dirty="0"/>
              <a:t>– jako dohadná položka </a:t>
            </a:r>
          </a:p>
          <a:p>
            <a:pPr marL="0" indent="0">
              <a:buNone/>
            </a:pPr>
            <a:r>
              <a:rPr lang="cs-CZ" sz="1600" dirty="0"/>
              <a:t>      - cena vypočtená podle těchto pravidel představuje </a:t>
            </a:r>
            <a:r>
              <a:rPr lang="cs-CZ" sz="1600" b="1" dirty="0"/>
              <a:t>nejvyšší limit </a:t>
            </a:r>
            <a:r>
              <a:rPr lang="cs-CZ" sz="1600" dirty="0"/>
              <a:t>jež lze vůči </a:t>
            </a:r>
          </a:p>
          <a:p>
            <a:pPr marL="0" indent="0">
              <a:buNone/>
            </a:pPr>
            <a:r>
              <a:rPr lang="cs-CZ" sz="1600" dirty="0"/>
              <a:t>        kupujícímu uplatnit(náklady </a:t>
            </a:r>
            <a:r>
              <a:rPr lang="cs-CZ" sz="1600" b="1" dirty="0"/>
              <a:t>jako nepřekročitelné-</a:t>
            </a:r>
            <a:r>
              <a:rPr lang="cs-CZ" sz="1600" dirty="0"/>
              <a:t> nesmí přesahovat </a:t>
            </a:r>
            <a:r>
              <a:rPr lang="cs-CZ" sz="1600" dirty="0" err="1"/>
              <a:t>dloudohobou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        a obvyklou jejich úroveň),</a:t>
            </a:r>
          </a:p>
          <a:p>
            <a:pPr marL="0" indent="0">
              <a:buNone/>
            </a:pPr>
            <a:r>
              <a:rPr lang="cs-CZ" sz="1600" dirty="0"/>
              <a:t>      - za </a:t>
            </a:r>
            <a:r>
              <a:rPr lang="cs-CZ" sz="1600" dirty="0" err="1"/>
              <a:t>ek.opr.náklady</a:t>
            </a:r>
            <a:r>
              <a:rPr lang="cs-CZ" sz="1600" dirty="0"/>
              <a:t> se pro účely regulace považují náklady na pořízení </a:t>
            </a:r>
          </a:p>
          <a:p>
            <a:pPr marL="0" indent="0">
              <a:buNone/>
            </a:pPr>
            <a:r>
              <a:rPr lang="cs-CZ" sz="1600" dirty="0"/>
              <a:t>        odpovídajícího množství přímého materiálu,….</a:t>
            </a:r>
            <a:r>
              <a:rPr lang="cs-CZ" sz="1600" dirty="0" err="1"/>
              <a:t>vč.nákladů</a:t>
            </a:r>
            <a:r>
              <a:rPr lang="cs-CZ" sz="1600" dirty="0"/>
              <a:t> oběhu,  </a:t>
            </a:r>
            <a:r>
              <a:rPr lang="cs-CZ" sz="1600" dirty="0">
                <a:solidFill>
                  <a:srgbClr val="FF0000"/>
                </a:solidFill>
              </a:rPr>
              <a:t>x podnět k 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        efektivnosti x stávající cenový výměr ?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      - při posuzování </a:t>
            </a:r>
            <a:r>
              <a:rPr lang="cs-CZ" sz="1600" dirty="0" err="1"/>
              <a:t>ek.opr.nákladů</a:t>
            </a:r>
            <a:r>
              <a:rPr lang="cs-CZ" sz="1600" dirty="0"/>
              <a:t>(EON) se vychází z </a:t>
            </a:r>
            <a:r>
              <a:rPr lang="cs-CZ" sz="1600" b="1" dirty="0"/>
              <a:t>dlouhodobé úrovně </a:t>
            </a:r>
            <a:r>
              <a:rPr lang="cs-CZ" sz="1600" dirty="0"/>
              <a:t>těchto </a:t>
            </a:r>
          </a:p>
          <a:p>
            <a:pPr marL="0" indent="0">
              <a:buNone/>
            </a:pPr>
            <a:r>
              <a:rPr lang="cs-CZ" sz="1600" dirty="0"/>
              <a:t>        nákladů  v obdob. </a:t>
            </a:r>
            <a:r>
              <a:rPr lang="cs-CZ" sz="1600" dirty="0" err="1"/>
              <a:t>ek</a:t>
            </a:r>
            <a:r>
              <a:rPr lang="cs-CZ" sz="1600" dirty="0"/>
              <a:t>. činnostech s přihlédnutím </a:t>
            </a:r>
            <a:r>
              <a:rPr lang="cs-CZ" sz="1600" b="1" dirty="0"/>
              <a:t>ke specifikám daného Vak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        </a:t>
            </a:r>
          </a:p>
          <a:p>
            <a:pPr marL="0" indent="0">
              <a:buNone/>
            </a:pPr>
            <a:r>
              <a:rPr lang="cs-CZ" sz="1600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94290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          Věcné usměrňování cen</a:t>
            </a:r>
          </a:p>
          <a:p>
            <a:pPr marL="0" indent="0">
              <a:buNone/>
            </a:pPr>
            <a:r>
              <a:rPr lang="cs-CZ" sz="1600" dirty="0"/>
              <a:t>    -  EON = náklady, které skutečně </a:t>
            </a:r>
            <a:r>
              <a:rPr lang="cs-CZ" sz="1600" b="1" dirty="0"/>
              <a:t>náležejí k období </a:t>
            </a:r>
            <a:r>
              <a:rPr lang="cs-CZ" sz="1600" dirty="0"/>
              <a:t>na něž se kalkulace zpracovává</a:t>
            </a:r>
          </a:p>
          <a:p>
            <a:pPr marL="0" indent="0">
              <a:buNone/>
            </a:pPr>
            <a:r>
              <a:rPr lang="cs-CZ" sz="1600" dirty="0"/>
              <a:t>       (srovnej pravidla OPŽP – </a:t>
            </a:r>
            <a:r>
              <a:rPr lang="cs-CZ" sz="1600" b="1" dirty="0"/>
              <a:t>vyrovnávací nástroj</a:t>
            </a:r>
            <a:r>
              <a:rPr lang="cs-CZ" sz="1600" dirty="0"/>
              <a:t>), </a:t>
            </a:r>
            <a:r>
              <a:rPr lang="cs-CZ" sz="1600" dirty="0">
                <a:solidFill>
                  <a:srgbClr val="FF0000"/>
                </a:solidFill>
              </a:rPr>
              <a:t>problematika dohadných položek,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    -  základem je </a:t>
            </a:r>
            <a:r>
              <a:rPr lang="cs-CZ" sz="1600" b="1" dirty="0" err="1"/>
              <a:t>vznik,reálná</a:t>
            </a:r>
            <a:r>
              <a:rPr lang="cs-CZ" sz="1600" b="1" dirty="0"/>
              <a:t> existence </a:t>
            </a:r>
            <a:r>
              <a:rPr lang="cs-CZ" sz="1600" dirty="0"/>
              <a:t>vynaloženého nákladu(srovnej –viz náklady na </a:t>
            </a:r>
          </a:p>
          <a:p>
            <a:pPr marL="0" indent="0">
              <a:buNone/>
            </a:pPr>
            <a:r>
              <a:rPr lang="cs-CZ" sz="1600" dirty="0"/>
              <a:t>       mzdy u automatizovaných ÚV a ČOV)</a:t>
            </a:r>
          </a:p>
          <a:p>
            <a:pPr marL="0" indent="0">
              <a:buNone/>
            </a:pPr>
            <a:r>
              <a:rPr lang="cs-CZ" sz="1600" dirty="0"/>
              <a:t>    -  některé další zásady cenotvorby </a:t>
            </a:r>
            <a:r>
              <a:rPr lang="cs-CZ" sz="1600" b="1" dirty="0"/>
              <a:t>:přiměřenost</a:t>
            </a:r>
            <a:r>
              <a:rPr lang="cs-CZ" sz="1600" dirty="0"/>
              <a:t>(viz nákupní ceny „silové </a:t>
            </a:r>
            <a:r>
              <a:rPr lang="cs-CZ" sz="1600" dirty="0" err="1"/>
              <a:t>el.energie</a:t>
            </a:r>
            <a:r>
              <a:rPr lang="cs-CZ" sz="1600" dirty="0"/>
              <a:t>“),</a:t>
            </a:r>
          </a:p>
          <a:p>
            <a:pPr marL="0" indent="0">
              <a:buNone/>
            </a:pPr>
            <a:r>
              <a:rPr lang="cs-CZ" sz="1600" dirty="0"/>
              <a:t>       </a:t>
            </a:r>
            <a:r>
              <a:rPr lang="cs-CZ" sz="1600" b="1" dirty="0"/>
              <a:t>obvyklost</a:t>
            </a:r>
            <a:r>
              <a:rPr lang="cs-CZ" sz="1600" dirty="0"/>
              <a:t>(</a:t>
            </a:r>
            <a:r>
              <a:rPr lang="cs-CZ" sz="1600" b="1" dirty="0"/>
              <a:t>viz penzijní pojištění </a:t>
            </a:r>
            <a:r>
              <a:rPr lang="cs-CZ" sz="1600" dirty="0"/>
              <a:t>?),teze </a:t>
            </a:r>
            <a:r>
              <a:rPr lang="cs-CZ" sz="1600" dirty="0" err="1"/>
              <a:t>obecná:</a:t>
            </a:r>
            <a:r>
              <a:rPr lang="cs-CZ" sz="1600" dirty="0" err="1">
                <a:solidFill>
                  <a:srgbClr val="FF0000"/>
                </a:solidFill>
              </a:rPr>
              <a:t>vynaložení</a:t>
            </a:r>
            <a:r>
              <a:rPr lang="cs-CZ" sz="1600" dirty="0">
                <a:solidFill>
                  <a:srgbClr val="FF0000"/>
                </a:solidFill>
              </a:rPr>
              <a:t> nákladů s péčí řádného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       hospodáře, zákaz duplicity – viz režie u obcí, převody </a:t>
            </a:r>
            <a:r>
              <a:rPr lang="cs-CZ" sz="1600" dirty="0" err="1">
                <a:solidFill>
                  <a:srgbClr val="FF0000"/>
                </a:solidFill>
              </a:rPr>
              <a:t>fin</a:t>
            </a:r>
            <a:r>
              <a:rPr lang="cs-CZ" sz="1600" dirty="0">
                <a:solidFill>
                  <a:srgbClr val="FF0000"/>
                </a:solidFill>
              </a:rPr>
              <a:t>. prostředků na obnovu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    </a:t>
            </a:r>
            <a:r>
              <a:rPr lang="cs-CZ" sz="1600" dirty="0"/>
              <a:t>-  </a:t>
            </a:r>
            <a:r>
              <a:rPr lang="cs-CZ" sz="1600" dirty="0">
                <a:solidFill>
                  <a:srgbClr val="00B0F0"/>
                </a:solidFill>
              </a:rPr>
              <a:t>platí obecná zásada pro věcné usměrňování : ne každá výše nákladu je EON,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00B0F0"/>
                </a:solidFill>
              </a:rPr>
              <a:t>       ne každý </a:t>
            </a:r>
            <a:r>
              <a:rPr lang="cs-CZ" sz="1600" dirty="0" err="1">
                <a:solidFill>
                  <a:srgbClr val="00B0F0"/>
                </a:solidFill>
              </a:rPr>
              <a:t>dańově</a:t>
            </a:r>
            <a:r>
              <a:rPr lang="cs-CZ" sz="1600" dirty="0">
                <a:solidFill>
                  <a:srgbClr val="00B0F0"/>
                </a:solidFill>
              </a:rPr>
              <a:t> uznatelný náklad je EON, !!!!!!!,zákaz diskriminace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00B0F0"/>
                </a:solidFill>
              </a:rPr>
              <a:t>    </a:t>
            </a:r>
            <a:r>
              <a:rPr lang="cs-CZ" sz="1600" dirty="0"/>
              <a:t>-  zaokrouhlování konečné ceny není důvod pro její navýšení, vypočtená cena se </a:t>
            </a:r>
          </a:p>
          <a:p>
            <a:pPr marL="0" indent="0">
              <a:buNone/>
            </a:pPr>
            <a:r>
              <a:rPr lang="cs-CZ" sz="1600" dirty="0"/>
              <a:t>       zaokrouhluje na </a:t>
            </a:r>
            <a:r>
              <a:rPr lang="cs-CZ" sz="1600" dirty="0">
                <a:solidFill>
                  <a:srgbClr val="FF0000"/>
                </a:solidFill>
              </a:rPr>
              <a:t>dvě desetinná místa směrem dolů !!!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    </a:t>
            </a:r>
            <a:r>
              <a:rPr lang="cs-CZ" sz="1600" dirty="0">
                <a:solidFill>
                  <a:schemeClr val="tx2"/>
                </a:solidFill>
              </a:rPr>
              <a:t>-  kalkulace na </a:t>
            </a:r>
            <a:r>
              <a:rPr lang="cs-CZ" sz="1600" dirty="0" err="1">
                <a:solidFill>
                  <a:schemeClr val="tx2"/>
                </a:solidFill>
              </a:rPr>
              <a:t>jednot.množství</a:t>
            </a:r>
            <a:r>
              <a:rPr lang="cs-CZ" sz="1600" dirty="0">
                <a:solidFill>
                  <a:schemeClr val="tx2"/>
                </a:solidFill>
              </a:rPr>
              <a:t> - m3(nesprávně na osobu či nemovitost),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2"/>
                </a:solidFill>
              </a:rPr>
              <a:t>    -  kalkulace vždy i když ceny </a:t>
            </a:r>
            <a:r>
              <a:rPr lang="cs-CZ" sz="1600" b="1" dirty="0">
                <a:solidFill>
                  <a:schemeClr val="tx2"/>
                </a:solidFill>
              </a:rPr>
              <a:t>plně dotovány</a:t>
            </a:r>
            <a:r>
              <a:rPr lang="cs-CZ" sz="1600" dirty="0">
                <a:solidFill>
                  <a:schemeClr val="tx2"/>
                </a:solidFill>
              </a:rPr>
              <a:t>(vykazovat i hmotné jednotky) !!!!</a:t>
            </a:r>
            <a:endParaRPr lang="cs-CZ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   </a:t>
            </a:r>
            <a:endParaRPr lang="cs-CZ" sz="1600" dirty="0"/>
          </a:p>
          <a:p>
            <a:pPr marL="0" indent="0">
              <a:buNone/>
            </a:pPr>
            <a:r>
              <a:rPr lang="cs-CZ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82719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7021A-406A-49B3-8E02-071D1C777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Cenotvorba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EADF98-C999-483F-A87F-955A9CFD9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cs-CZ" sz="1800" b="1" dirty="0"/>
              <a:t>Rekapitulace základních pravidel</a:t>
            </a:r>
            <a:r>
              <a:rPr lang="cs-CZ" sz="1800" dirty="0"/>
              <a:t>:</a:t>
            </a:r>
          </a:p>
          <a:p>
            <a:pPr marL="0" indent="0">
              <a:buNone/>
            </a:pPr>
            <a:r>
              <a:rPr lang="cs-CZ" sz="1800" dirty="0"/>
              <a:t>    -  směrnice „evropského parlamentu a rady“ – 2000/60/ES</a:t>
            </a:r>
          </a:p>
          <a:p>
            <a:pPr marL="0" indent="0">
              <a:buNone/>
            </a:pPr>
            <a:r>
              <a:rPr lang="cs-CZ" sz="1800" dirty="0"/>
              <a:t>       jedním z čtyř cílů této směrnice je to, aby uživatel nesl náklady na zajištění </a:t>
            </a:r>
          </a:p>
          <a:p>
            <a:pPr marL="0" indent="0">
              <a:buNone/>
            </a:pPr>
            <a:r>
              <a:rPr lang="cs-CZ" sz="1800" dirty="0"/>
              <a:t>       a užívání vody </a:t>
            </a:r>
            <a:r>
              <a:rPr lang="cs-CZ" sz="1800" b="1" dirty="0"/>
              <a:t>odrážející její skutečnou cenu</a:t>
            </a:r>
          </a:p>
          <a:p>
            <a:pPr marL="0" indent="0">
              <a:buNone/>
            </a:pPr>
            <a:r>
              <a:rPr lang="cs-CZ" sz="1800" b="1" dirty="0"/>
              <a:t>    -  </a:t>
            </a:r>
            <a:r>
              <a:rPr lang="cs-CZ" sz="1800" dirty="0"/>
              <a:t>doložitelnost nákladů z účetnictví(problém ř.4.4. do 31.12.2021)</a:t>
            </a:r>
          </a:p>
          <a:p>
            <a:pPr marL="0" indent="0">
              <a:buNone/>
            </a:pPr>
            <a:r>
              <a:rPr lang="cs-CZ" sz="1800" dirty="0"/>
              <a:t>    -  přiměřenost vynaložených nákladů</a:t>
            </a:r>
          </a:p>
          <a:p>
            <a:pPr marL="0" indent="0">
              <a:buNone/>
            </a:pPr>
            <a:r>
              <a:rPr lang="cs-CZ" sz="1800" dirty="0"/>
              <a:t>    -  obvyklost nákladů</a:t>
            </a:r>
          </a:p>
          <a:p>
            <a:pPr marL="0" indent="0">
              <a:buNone/>
            </a:pPr>
            <a:r>
              <a:rPr lang="cs-CZ" sz="1800" dirty="0"/>
              <a:t>    -  příčinná souvislost nákladů s poskytovanou </a:t>
            </a:r>
            <a:r>
              <a:rPr lang="cs-CZ" sz="1800" dirty="0" err="1"/>
              <a:t>regul.službou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    -  zákaz duplicity(viz dovoz odpadních vod)</a:t>
            </a:r>
          </a:p>
          <a:p>
            <a:pPr marL="0" indent="0">
              <a:buNone/>
            </a:pPr>
            <a:r>
              <a:rPr lang="cs-CZ" sz="1800" dirty="0"/>
              <a:t>    -  zákaz diskriminace</a:t>
            </a:r>
          </a:p>
          <a:p>
            <a:pPr marL="0" indent="0">
              <a:buNone/>
            </a:pPr>
            <a:r>
              <a:rPr lang="cs-CZ" sz="1800" dirty="0"/>
              <a:t>    -  náklad musí souviset s obdobím ,kdy byl realizován(dohadné položky)</a:t>
            </a:r>
          </a:p>
          <a:p>
            <a:pPr marL="0" indent="0">
              <a:buNone/>
            </a:pPr>
            <a:r>
              <a:rPr lang="cs-CZ" sz="1800" dirty="0"/>
              <a:t>    -  nelze přesouvat náklady mezi jednotlivými složkami(</a:t>
            </a:r>
            <a:r>
              <a:rPr lang="cs-CZ" sz="1800" dirty="0" err="1"/>
              <a:t>vodné,stočné,před.v</a:t>
            </a:r>
            <a:r>
              <a:rPr lang="cs-CZ" sz="1800" dirty="0"/>
              <a:t>.)</a:t>
            </a:r>
          </a:p>
          <a:p>
            <a:pPr marL="0" indent="0">
              <a:buNone/>
            </a:pPr>
            <a:r>
              <a:rPr lang="cs-CZ" sz="1800" dirty="0"/>
              <a:t>    -  náklady musí být vynaloženy s péčí řádného hospodáře</a:t>
            </a:r>
          </a:p>
          <a:p>
            <a:pPr marL="0" indent="0">
              <a:buNone/>
            </a:pPr>
            <a:r>
              <a:rPr lang="cs-CZ" sz="1800" dirty="0"/>
              <a:t>    -  ne každý daňově uznatelný náklad je </a:t>
            </a:r>
            <a:r>
              <a:rPr lang="cs-CZ" sz="1800" dirty="0" err="1"/>
              <a:t>ek.oprávněný</a:t>
            </a:r>
            <a:r>
              <a:rPr lang="cs-CZ" sz="1800" dirty="0"/>
              <a:t> náklad</a:t>
            </a:r>
          </a:p>
          <a:p>
            <a:pPr marL="0" indent="0">
              <a:buNone/>
            </a:pPr>
            <a:r>
              <a:rPr lang="cs-CZ" sz="1800" dirty="0"/>
              <a:t>    -  reálný vznik nákladů(u přímých nákladů)</a:t>
            </a:r>
          </a:p>
          <a:p>
            <a:pPr marL="0" indent="0">
              <a:buNone/>
            </a:pPr>
            <a:r>
              <a:rPr lang="cs-CZ" sz="1800" dirty="0"/>
              <a:t>  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7492594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4200</TotalTime>
  <Words>3641</Words>
  <Application>Microsoft Office PowerPoint</Application>
  <PresentationFormat>Předvádění na obrazovce (4:3)</PresentationFormat>
  <Paragraphs>318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Verdana</vt:lpstr>
      <vt:lpstr>Výchozí návrh</vt:lpstr>
      <vt:lpstr>Vlastní návrh</vt:lpstr>
      <vt:lpstr>Prezentace aplikace PowerPoint</vt:lpstr>
      <vt:lpstr>Cenotvorba</vt:lpstr>
      <vt:lpstr>Cenotvorba v oboru Vak</vt:lpstr>
      <vt:lpstr> </vt:lpstr>
      <vt:lpstr>Cenotvorba</vt:lpstr>
      <vt:lpstr>Ceny</vt:lpstr>
      <vt:lpstr>Prezentace aplikace PowerPoint</vt:lpstr>
      <vt:lpstr> </vt:lpstr>
      <vt:lpstr>Cenotvorba</vt:lpstr>
      <vt:lpstr>Cenotvorba</vt:lpstr>
      <vt:lpstr> </vt:lpstr>
      <vt:lpstr> </vt:lpstr>
      <vt:lpstr>Cenotvorba</vt:lpstr>
      <vt:lpstr>cenotvorba</vt:lpstr>
      <vt:lpstr>cenotvorba</vt:lpstr>
      <vt:lpstr>cenotvorba</vt:lpstr>
      <vt:lpstr>Ceny</vt:lpstr>
      <vt:lpstr>Hlavní problémové okruhy </vt:lpstr>
      <vt:lpstr>Hlavní problémové okruhy </vt:lpstr>
      <vt:lpstr>Cenotvorba </vt:lpstr>
      <vt:lpstr>Hmotné jednotky</vt:lpstr>
      <vt:lpstr> </vt:lpstr>
      <vt:lpstr>Prezentace aplikace PowerPoint</vt:lpstr>
    </vt:vector>
  </TitlesOfParts>
  <Company>VAKJC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jindrova</dc:creator>
  <cp:lastModifiedBy>Iva K</cp:lastModifiedBy>
  <cp:revision>1023</cp:revision>
  <cp:lastPrinted>2007-02-10T09:59:54Z</cp:lastPrinted>
  <dcterms:created xsi:type="dcterms:W3CDTF">2007-01-15T13:35:45Z</dcterms:created>
  <dcterms:modified xsi:type="dcterms:W3CDTF">2024-05-21T16:24:54Z</dcterms:modified>
</cp:coreProperties>
</file>